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2"/>
  </p:notesMasterIdLst>
  <p:sldIdLst>
    <p:sldId id="303" r:id="rId2"/>
    <p:sldId id="346" r:id="rId3"/>
    <p:sldId id="348" r:id="rId4"/>
    <p:sldId id="347" r:id="rId5"/>
    <p:sldId id="309" r:id="rId6"/>
    <p:sldId id="310" r:id="rId7"/>
    <p:sldId id="311" r:id="rId8"/>
    <p:sldId id="259" r:id="rId9"/>
    <p:sldId id="260" r:id="rId10"/>
    <p:sldId id="261" r:id="rId11"/>
    <p:sldId id="262" r:id="rId12"/>
    <p:sldId id="263" r:id="rId13"/>
    <p:sldId id="258" r:id="rId14"/>
    <p:sldId id="306" r:id="rId15"/>
    <p:sldId id="322" r:id="rId16"/>
    <p:sldId id="323" r:id="rId17"/>
    <p:sldId id="321" r:id="rId18"/>
    <p:sldId id="324" r:id="rId19"/>
    <p:sldId id="256" r:id="rId20"/>
    <p:sldId id="273" r:id="rId21"/>
    <p:sldId id="257" r:id="rId22"/>
    <p:sldId id="326" r:id="rId23"/>
    <p:sldId id="283" r:id="rId24"/>
    <p:sldId id="287" r:id="rId25"/>
    <p:sldId id="290" r:id="rId26"/>
    <p:sldId id="291" r:id="rId27"/>
    <p:sldId id="299" r:id="rId28"/>
    <p:sldId id="295" r:id="rId29"/>
    <p:sldId id="300" r:id="rId30"/>
    <p:sldId id="294" r:id="rId31"/>
    <p:sldId id="312" r:id="rId32"/>
    <p:sldId id="333" r:id="rId33"/>
    <p:sldId id="327" r:id="rId34"/>
    <p:sldId id="328" r:id="rId35"/>
    <p:sldId id="329" r:id="rId36"/>
    <p:sldId id="330" r:id="rId37"/>
    <p:sldId id="331" r:id="rId38"/>
    <p:sldId id="332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9" r:id="rId47"/>
    <p:sldId id="341" r:id="rId48"/>
    <p:sldId id="350" r:id="rId49"/>
    <p:sldId id="351" r:id="rId50"/>
    <p:sldId id="342" r:id="rId51"/>
    <p:sldId id="343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265" r:id="rId61"/>
  </p:sldIdLst>
  <p:sldSz cx="12192000" cy="6858000"/>
  <p:notesSz cx="6858000" cy="9144000"/>
  <p:embeddedFontLst>
    <p:embeddedFont>
      <p:font typeface="Aktifo-A Black" panose="02000A00000000000000" charset="0"/>
      <p:bold r:id="rId63"/>
      <p:boldItalic r:id="rId64"/>
    </p:embeddedFont>
    <p:embeddedFont>
      <p:font typeface="Aktifo-A Bold" panose="02000800000000000000" charset="0"/>
      <p:bold r:id="rId65"/>
      <p:boldItalic r:id="rId66"/>
    </p:embeddedFont>
    <p:embeddedFont>
      <p:font typeface="Aktifo-A Book" panose="02000500000000000000" charset="0"/>
      <p:regular r:id="rId67"/>
      <p:italic r:id="rId68"/>
    </p:embeddedFont>
    <p:embeddedFont>
      <p:font typeface="Aktifo-A ExtraBold" panose="02000900000000000000" charset="0"/>
      <p:bold r:id="rId69"/>
      <p:boldItalic r:id="rId70"/>
    </p:embeddedFont>
    <p:embeddedFont>
      <p:font typeface="Aktifo-A Light" panose="02000400000000000000" charset="0"/>
      <p:regular r:id="rId71"/>
      <p:italic r:id="rId72"/>
    </p:embeddedFont>
    <p:embeddedFont>
      <p:font typeface="Aktifo-A Medium" panose="02000600000000000000" charset="0"/>
      <p:regular r:id="rId73"/>
      <p:italic r:id="rId74"/>
    </p:embeddedFont>
    <p:embeddedFont>
      <p:font typeface="Aktifo-B Black" panose="02000A00000000000000" charset="0"/>
      <p:bold r:id="rId75"/>
      <p:boldItalic r:id="rId76"/>
    </p:embeddedFont>
    <p:embeddedFont>
      <p:font typeface="Aktifo-B SemiBold" panose="02000700000000000000" charset="0"/>
      <p:bold r:id="rId77"/>
      <p:boldItalic r:id="rId78"/>
    </p:embeddedFont>
    <p:embeddedFont>
      <p:font typeface="Arial Black" panose="020B0A04020102020204" pitchFamily="34" charset="0"/>
      <p:bold r:id="rId79"/>
    </p:embeddedFont>
    <p:embeddedFont>
      <p:font typeface="Montserrat" pitchFamily="2" charset="0"/>
      <p:regular r:id="rId80"/>
      <p:bold r:id="rId81"/>
      <p:italic r:id="rId82"/>
      <p:boldItalic r:id="rId83"/>
    </p:embeddedFont>
    <p:embeddedFont>
      <p:font typeface="Verdana" panose="020B0604030504040204" pitchFamily="34" charset="0"/>
      <p:regular r:id="rId84"/>
      <p:bold r:id="rId85"/>
      <p:italic r:id="rId86"/>
      <p:boldItalic r:id="rId87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226C"/>
    <a:srgbClr val="4B227A"/>
    <a:srgbClr val="0B2154"/>
    <a:srgbClr val="6BE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260" autoAdjust="0"/>
  </p:normalViewPr>
  <p:slideViewPr>
    <p:cSldViewPr snapToGrid="0">
      <p:cViewPr>
        <p:scale>
          <a:sx n="75" d="100"/>
          <a:sy n="75" d="100"/>
        </p:scale>
        <p:origin x="97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font" Target="fonts/font22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font" Target="fonts/font21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Relationship Id="rId87" Type="http://schemas.openxmlformats.org/officeDocument/2006/relationships/font" Target="fonts/font25.fntdata"/><Relationship Id="rId61" Type="http://schemas.openxmlformats.org/officeDocument/2006/relationships/slide" Target="slides/slide60.xml"/><Relationship Id="rId82" Type="http://schemas.openxmlformats.org/officeDocument/2006/relationships/font" Target="fonts/font20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5F1A6-F22D-44A5-BECA-5E155B902CC4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92C47-8ECE-4EDB-B5F9-78B61141CB0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063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44430-1B7A-4405-8CBA-E0E42459FF95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8924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a7354195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3aa7354195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aa73541955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aa73541955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3113331482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Volvemos a lo esencial:</a:t>
            </a:r>
          </a:p>
          <a:p>
            <a:pPr lvl="2"/>
            <a:r>
              <a:rPr lang="es-ES" dirty="0"/>
              <a:t> conectar con lo humano</a:t>
            </a:r>
          </a:p>
          <a:p>
            <a:pPr lvl="2"/>
            <a:r>
              <a:rPr lang="es-ES" dirty="0"/>
              <a:t>Fortalecer nuestra mentalidad para generar comportamientos y hábitos</a:t>
            </a: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92C47-8ECE-4EDB-B5F9-78B61141CB0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633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Las personas hacemos posible que sucedan las cosas.</a:t>
            </a:r>
          </a:p>
          <a:p>
            <a:pPr marL="0" indent="0">
              <a:buNone/>
            </a:pPr>
            <a:r>
              <a:rPr lang="es-ES" dirty="0"/>
              <a:t>Lo humano promueve que aprendamos</a:t>
            </a:r>
          </a:p>
          <a:p>
            <a:pPr marL="0" indent="0">
              <a:buNone/>
            </a:pPr>
            <a:r>
              <a:rPr lang="es-ES" dirty="0"/>
              <a:t>otras competencias en tendencia</a:t>
            </a:r>
          </a:p>
          <a:p>
            <a:pPr marL="0" indent="0">
              <a:buNone/>
            </a:pPr>
            <a:r>
              <a:rPr lang="es-ES" dirty="0"/>
              <a:t>para el crecimiento y la sostenibilidad</a:t>
            </a:r>
            <a:endParaRPr lang="es-CO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92C47-8ECE-4EDB-B5F9-78B61141CB0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426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SzPts val="990"/>
            </a:pPr>
            <a:r>
              <a:rPr lang="es-ES" sz="1200" b="1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Conocimiento - </a:t>
            </a:r>
            <a:r>
              <a:rPr lang="es-ES" sz="1200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Saber</a:t>
            </a:r>
          </a:p>
          <a:p>
            <a:pPr>
              <a:spcBef>
                <a:spcPts val="0"/>
              </a:spcBef>
              <a:buSzPts val="990"/>
            </a:pPr>
            <a:r>
              <a:rPr lang="es-ES" sz="1200" b="1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Habilidad - </a:t>
            </a:r>
            <a:r>
              <a:rPr lang="es-ES" sz="1200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Hacer</a:t>
            </a:r>
          </a:p>
          <a:p>
            <a:pPr>
              <a:spcBef>
                <a:spcPts val="0"/>
              </a:spcBef>
              <a:buSzPts val="990"/>
            </a:pPr>
            <a:r>
              <a:rPr lang="es-ES" sz="1200" b="1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Comportamiento - </a:t>
            </a:r>
            <a:r>
              <a:rPr lang="es-ES" sz="1200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Ser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92C47-8ECE-4EDB-B5F9-78B61141CB04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189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aa7354195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3aa7354195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bb8bb143b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bb8bb143b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bb8bb143b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bb8bb143b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bb8bb143b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bb8bb143b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bb8bb143b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bb8bb143b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185742-48C1-4FD3-8EC0-5C30C50C4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17CCAC-FADF-4C6E-828B-9BA37215A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0DC306-3D57-4820-A314-8B477209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E0FDAC-A4DF-4B58-BD85-89052412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2218A3-548F-44F8-AFCB-32D88F4E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113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734A4-3965-4E4E-9D06-2CE29622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CA29AD-CAFB-4A5A-81A8-A32E0D55E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2E8210-BA5B-4E12-B7EC-7A4E62FF1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DA0617-6DC3-4299-86BC-78345288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66C4DB-1BD2-4DEF-8308-83DFEB41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262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98D64B-5A32-47E2-9DC1-9EC99BF58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CDADA5-EC2E-4928-9A8F-C3456EAFF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273F30-0D2B-435E-B0BA-F9B062F5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65E094-C701-43E2-A722-AF8E6701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39BB61-27A5-4A0F-863D-4DC66839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4061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749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6B659-A26C-4C6F-B20E-625764CE4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7A3B5A-E46A-4043-9436-4A325C0A6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5FA172-DE1E-4824-9F07-FD698E323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D4CFB3-82E6-4C6D-A4ED-D1C6B078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BA6785-C9D0-4CDA-99AB-B10EE588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9300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05423-3BE1-42B7-BFEF-BA4DD265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62C9D1-EE03-4BC6-AC43-E1DAA1CA3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83D879-3230-4050-82B5-5C844617C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AC0C4D-A5EE-4AB5-A23C-0DF72EF1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C8CEDD-21DC-4A10-82FE-45FACB33F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351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A82AE-55DE-4983-BADC-2A373DEA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9B32B1-FCB0-4336-AD05-E3372B6DA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25E99A-F4F8-4886-B76F-14DF089E6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28A75F-860B-4FEA-ADAF-6E2969E6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9C4F78B-7BF8-44BF-BA4E-F5FC6B938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9F2F1F-D3E8-498B-8CC8-3CE1417F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180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01713-BBB1-42BC-9BAF-B62E86DE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98A00D-5D6A-4A4A-9D50-CD70C7D0C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BA01FE-E3C5-4724-9ADF-5EF26CD35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D4CDA5-8528-4246-AD57-761DFBCA7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E82427-E629-4A4F-AF3D-BDB072F808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B73473B-ACAF-4494-80B2-C55084CD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5A93376-5B3D-4274-8592-8B73CC40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B233E56-BF06-43F9-A96A-68DA4B36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1298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116996-A085-493E-8B70-C79521A58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44D6AA-662B-41FF-9439-4A6664E1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5B3287-6E04-4512-BB4A-A79561DC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BD2F96-57D4-40F7-82A1-1671F2D9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93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B491787-A802-456E-A662-0EAF0B1F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3C0A56-7DC1-4E10-811A-151FE7B3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9F614B-B86C-47FC-8AE1-701A0829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463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08DB3-AE56-4B25-864B-E89832321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262566-A48F-49F9-B8F5-D585708AD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4548F9-E9FF-4A63-AF5C-6A0FD6218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23B27A2-A1C7-4644-BC00-BA5CB25BF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AF6297-B185-46A1-99A5-CD721AE7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A090C1-66C5-4363-BF17-21C6B0F6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293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AC993F-81DA-4F7D-9257-C904A16E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4620441-1B10-45AE-8636-47866D537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919D06-A7B5-46BE-ADDA-76D73B55A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19C9D1-1AA3-455A-9B53-EA3E3F20B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0CFD3B-886F-4B89-B90A-C6EAFB809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38430E-4583-4713-A986-790E240A4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892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7938E81-E3E6-4F90-87A6-35F36AE8D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602841-D622-4A11-A76E-048A01D60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7649AC-4647-4E29-8D1A-D27B4163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C63D9-913D-458E-8167-56A18F23DE9E}" type="datetimeFigureOut">
              <a:rPr lang="es-CO" smtClean="0"/>
              <a:t>27/01/2026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723EB-6F9F-4A53-B2EB-CD145EF18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7F9578-D151-42D7-9C6B-9E4C88E5C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4F2C7-0EA0-499C-B3CD-1B38DFAC7E5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927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2.sv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1.jp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3" Type="http://schemas.openxmlformats.org/officeDocument/2006/relationships/image" Target="../media/image26.jp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5" Type="http://schemas.openxmlformats.org/officeDocument/2006/relationships/image" Target="../media/image110.sv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26.jpg"/><Relationship Id="rId7" Type="http://schemas.openxmlformats.org/officeDocument/2006/relationships/image" Target="../media/image1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5" Type="http://schemas.openxmlformats.org/officeDocument/2006/relationships/image" Target="../media/image112.sv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.jpg"/><Relationship Id="rId7" Type="http://schemas.openxmlformats.org/officeDocument/2006/relationships/image" Target="../media/image1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Relationship Id="rId9" Type="http://schemas.openxmlformats.org/officeDocument/2006/relationships/image" Target="../media/image12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9.svg"/><Relationship Id="rId4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sv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63.jpeg"/><Relationship Id="rId7" Type="http://schemas.openxmlformats.org/officeDocument/2006/relationships/image" Target="../media/image142.sv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sv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svg"/><Relationship Id="rId5" Type="http://schemas.openxmlformats.org/officeDocument/2006/relationships/image" Target="../media/image148.png"/><Relationship Id="rId4" Type="http://schemas.openxmlformats.org/officeDocument/2006/relationships/image" Target="../media/image147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svg"/><Relationship Id="rId4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svg"/><Relationship Id="rId5" Type="http://schemas.openxmlformats.org/officeDocument/2006/relationships/image" Target="../media/image162.png"/><Relationship Id="rId10" Type="http://schemas.openxmlformats.org/officeDocument/2006/relationships/image" Target="../media/image167.svg"/><Relationship Id="rId4" Type="http://schemas.openxmlformats.org/officeDocument/2006/relationships/image" Target="../media/image161.svg"/><Relationship Id="rId9" Type="http://schemas.openxmlformats.org/officeDocument/2006/relationships/image" Target="../media/image1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70.png"/><Relationship Id="rId7" Type="http://schemas.openxmlformats.org/officeDocument/2006/relationships/image" Target="../media/image79.sv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172.svg"/><Relationship Id="rId4" Type="http://schemas.openxmlformats.org/officeDocument/2006/relationships/image" Target="../media/image171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g"/><Relationship Id="rId7" Type="http://schemas.openxmlformats.org/officeDocument/2006/relationships/image" Target="../media/image17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17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10" Type="http://schemas.openxmlformats.org/officeDocument/2006/relationships/image" Target="../media/image183.svg"/><Relationship Id="rId4" Type="http://schemas.openxmlformats.org/officeDocument/2006/relationships/image" Target="../media/image177.svg"/><Relationship Id="rId9" Type="http://schemas.openxmlformats.org/officeDocument/2006/relationships/image" Target="../media/image18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EA03A232-E6C0-84F7-5DB4-372636025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82B90F5-D958-45C7-A5EF-EA8900A0AADB}"/>
              </a:ext>
            </a:extLst>
          </p:cNvPr>
          <p:cNvSpPr txBox="1"/>
          <p:nvPr/>
        </p:nvSpPr>
        <p:spPr>
          <a:xfrm>
            <a:off x="2326008" y="2706557"/>
            <a:ext cx="75399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54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Futuro del aprendizaje digital</a:t>
            </a:r>
            <a:endParaRPr lang="es-CO" sz="60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1EF4AB0-9BC1-D8AD-FDB5-6DBC2E1C67D1}"/>
              </a:ext>
            </a:extLst>
          </p:cNvPr>
          <p:cNvSpPr txBox="1"/>
          <p:nvPr/>
        </p:nvSpPr>
        <p:spPr>
          <a:xfrm>
            <a:off x="2748020" y="4500351"/>
            <a:ext cx="6695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Tendencias claves para el 2026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9E6862B-8AAE-3E76-9CD0-D9CA3EA203A2}"/>
              </a:ext>
            </a:extLst>
          </p:cNvPr>
          <p:cNvSpPr/>
          <p:nvPr/>
        </p:nvSpPr>
        <p:spPr>
          <a:xfrm>
            <a:off x="5239473" y="941120"/>
            <a:ext cx="1713052" cy="1701479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5DECE8FD-2E57-2E03-ED5D-01C8D638E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5448" y="1189733"/>
            <a:ext cx="1181101" cy="11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50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EF75E298-5A8C-02EB-7311-0D65DA3BB0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Google Shape;218;p34">
            <a:extLst>
              <a:ext uri="{FF2B5EF4-FFF2-40B4-BE49-F238E27FC236}">
                <a16:creationId xmlns:a16="http://schemas.microsoft.com/office/drawing/2014/main" id="{29CC1489-5DF3-0D43-E19A-99D2265EC906}"/>
              </a:ext>
            </a:extLst>
          </p:cNvPr>
          <p:cNvSpPr txBox="1"/>
          <p:nvPr/>
        </p:nvSpPr>
        <p:spPr>
          <a:xfrm>
            <a:off x="8398087" y="3130066"/>
            <a:ext cx="647400" cy="9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D1F5B4F3-ECD4-AEFD-A761-186A169D3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0" y="0"/>
            <a:ext cx="3034328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F5F4BCF-3D8F-9D98-23A2-B5AE0966E399}"/>
              </a:ext>
            </a:extLst>
          </p:cNvPr>
          <p:cNvSpPr txBox="1"/>
          <p:nvPr/>
        </p:nvSpPr>
        <p:spPr>
          <a:xfrm>
            <a:off x="395748" y="2362059"/>
            <a:ext cx="2185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4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Proceso de adaptación empresarial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E4ADED28-8593-6100-F925-9391E82E0BE9}"/>
              </a:ext>
            </a:extLst>
          </p:cNvPr>
          <p:cNvSpPr/>
          <p:nvPr/>
        </p:nvSpPr>
        <p:spPr>
          <a:xfrm>
            <a:off x="3176913" y="1713737"/>
            <a:ext cx="2160807" cy="410779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4AF6720D-46A7-08B2-4516-6B5F647BA190}"/>
              </a:ext>
            </a:extLst>
          </p:cNvPr>
          <p:cNvSpPr/>
          <p:nvPr/>
        </p:nvSpPr>
        <p:spPr>
          <a:xfrm>
            <a:off x="5355379" y="1713737"/>
            <a:ext cx="2160807" cy="410779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FA9AA1CA-3AE3-EA3B-EAD9-B50C9A1930A1}"/>
              </a:ext>
            </a:extLst>
          </p:cNvPr>
          <p:cNvSpPr/>
          <p:nvPr/>
        </p:nvSpPr>
        <p:spPr>
          <a:xfrm>
            <a:off x="7533845" y="1713737"/>
            <a:ext cx="2160807" cy="410779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C34E8B5D-F3BC-4530-2BAB-52FC975D5296}"/>
              </a:ext>
            </a:extLst>
          </p:cNvPr>
          <p:cNvSpPr/>
          <p:nvPr/>
        </p:nvSpPr>
        <p:spPr>
          <a:xfrm>
            <a:off x="9712312" y="1713737"/>
            <a:ext cx="2160807" cy="410779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92462CA-9514-74C4-E74C-1C76EA46A0E3}"/>
              </a:ext>
            </a:extLst>
          </p:cNvPr>
          <p:cNvSpPr txBox="1"/>
          <p:nvPr/>
        </p:nvSpPr>
        <p:spPr>
          <a:xfrm>
            <a:off x="3351845" y="1719642"/>
            <a:ext cx="186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Inducción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1F6F560-050D-D571-21FD-D5F36A1EBD7A}"/>
              </a:ext>
            </a:extLst>
          </p:cNvPr>
          <p:cNvSpPr txBox="1"/>
          <p:nvPr/>
        </p:nvSpPr>
        <p:spPr>
          <a:xfrm>
            <a:off x="5489805" y="1719606"/>
            <a:ext cx="19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Capacitación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0659D7D-E69F-44B2-E757-F050AC3EA8BF}"/>
              </a:ext>
            </a:extLst>
          </p:cNvPr>
          <p:cNvSpPr txBox="1"/>
          <p:nvPr/>
        </p:nvSpPr>
        <p:spPr>
          <a:xfrm>
            <a:off x="7629953" y="1729692"/>
            <a:ext cx="19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Entrenamiento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422226C-96B9-CD46-3AFA-B54999446C10}"/>
              </a:ext>
            </a:extLst>
          </p:cNvPr>
          <p:cNvSpPr txBox="1"/>
          <p:nvPr/>
        </p:nvSpPr>
        <p:spPr>
          <a:xfrm>
            <a:off x="9816850" y="1711492"/>
            <a:ext cx="1972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Actualización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9236D75D-447D-51BB-6DA1-36855CB03560}"/>
              </a:ext>
            </a:extLst>
          </p:cNvPr>
          <p:cNvSpPr/>
          <p:nvPr/>
        </p:nvSpPr>
        <p:spPr>
          <a:xfrm>
            <a:off x="909369" y="1110076"/>
            <a:ext cx="1158511" cy="1150684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0E25A359-76E0-FBBA-0FB2-F6F4E4C522AF}"/>
              </a:ext>
            </a:extLst>
          </p:cNvPr>
          <p:cNvSpPr txBox="1"/>
          <p:nvPr/>
        </p:nvSpPr>
        <p:spPr>
          <a:xfrm>
            <a:off x="3770757" y="2301521"/>
            <a:ext cx="973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¿Qué?</a:t>
            </a:r>
            <a:endParaRPr lang="es-CO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5740D44-63E0-E55F-D2BA-62C2BF08EC75}"/>
              </a:ext>
            </a:extLst>
          </p:cNvPr>
          <p:cNvSpPr txBox="1"/>
          <p:nvPr/>
        </p:nvSpPr>
        <p:spPr>
          <a:xfrm>
            <a:off x="5558702" y="2301521"/>
            <a:ext cx="18347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¿Cómo?</a:t>
            </a:r>
          </a:p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¿Cuándo?</a:t>
            </a:r>
          </a:p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¿Dónde?</a:t>
            </a:r>
          </a:p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¿Por qué?</a:t>
            </a:r>
          </a:p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¿Para qué?</a:t>
            </a:r>
          </a:p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¿Quién?</a:t>
            </a:r>
            <a:endParaRPr lang="es-CO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CB73E9E-D8FB-4596-DD8F-749398F57BE4}"/>
              </a:ext>
            </a:extLst>
          </p:cNvPr>
          <p:cNvSpPr txBox="1"/>
          <p:nvPr/>
        </p:nvSpPr>
        <p:spPr>
          <a:xfrm>
            <a:off x="7629953" y="2306465"/>
            <a:ext cx="1972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¿Práctica?</a:t>
            </a:r>
            <a:endParaRPr lang="es-CO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F42DEBF-D1C1-B00C-B2BC-32C99AAA34D5}"/>
              </a:ext>
            </a:extLst>
          </p:cNvPr>
          <p:cNvSpPr txBox="1"/>
          <p:nvPr/>
        </p:nvSpPr>
        <p:spPr>
          <a:xfrm>
            <a:off x="9806445" y="2306465"/>
            <a:ext cx="1972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Reactivo </a:t>
            </a:r>
          </a:p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el ciclo</a:t>
            </a:r>
            <a:endParaRPr lang="es-CO" dirty="0"/>
          </a:p>
        </p:txBody>
      </p:sp>
      <p:pic>
        <p:nvPicPr>
          <p:cNvPr id="43" name="Gráfico 42">
            <a:extLst>
              <a:ext uri="{FF2B5EF4-FFF2-40B4-BE49-F238E27FC236}">
                <a16:creationId xmlns:a16="http://schemas.microsoft.com/office/drawing/2014/main" id="{24C59FB9-EE55-FF23-D4C6-F4A2BD2B3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539" y="1293365"/>
            <a:ext cx="759602" cy="784105"/>
          </a:xfrm>
          <a:prstGeom prst="rect">
            <a:avLst/>
          </a:prstGeom>
        </p:spPr>
      </p:pic>
      <p:pic>
        <p:nvPicPr>
          <p:cNvPr id="45" name="Gráfico 44">
            <a:extLst>
              <a:ext uri="{FF2B5EF4-FFF2-40B4-BE49-F238E27FC236}">
                <a16:creationId xmlns:a16="http://schemas.microsoft.com/office/drawing/2014/main" id="{815BD527-3C85-867D-492A-8D4897BD9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1149" y="4112240"/>
            <a:ext cx="7262391" cy="787097"/>
          </a:xfrm>
          <a:prstGeom prst="rect">
            <a:avLst/>
          </a:prstGeom>
        </p:spPr>
      </p:pic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2FE0B024-8167-68CB-F41F-1C87C82BFCE2}"/>
              </a:ext>
            </a:extLst>
          </p:cNvPr>
          <p:cNvCxnSpPr>
            <a:cxnSpLocks/>
          </p:cNvCxnSpPr>
          <p:nvPr/>
        </p:nvCxnSpPr>
        <p:spPr>
          <a:xfrm>
            <a:off x="5334113" y="1711492"/>
            <a:ext cx="0" cy="2400748"/>
          </a:xfrm>
          <a:prstGeom prst="line">
            <a:avLst/>
          </a:prstGeom>
          <a:ln>
            <a:solidFill>
              <a:srgbClr val="4B227A">
                <a:alpha val="27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77BC51C8-286B-BC5B-44E8-2311770BF48D}"/>
              </a:ext>
            </a:extLst>
          </p:cNvPr>
          <p:cNvCxnSpPr>
            <a:cxnSpLocks/>
          </p:cNvCxnSpPr>
          <p:nvPr/>
        </p:nvCxnSpPr>
        <p:spPr>
          <a:xfrm>
            <a:off x="7526819" y="1685418"/>
            <a:ext cx="0" cy="2400748"/>
          </a:xfrm>
          <a:prstGeom prst="line">
            <a:avLst/>
          </a:prstGeom>
          <a:ln>
            <a:solidFill>
              <a:srgbClr val="4B227A">
                <a:alpha val="27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F94173B3-2575-42ED-FBCE-143EBC1CB23F}"/>
              </a:ext>
            </a:extLst>
          </p:cNvPr>
          <p:cNvCxnSpPr>
            <a:cxnSpLocks/>
          </p:cNvCxnSpPr>
          <p:nvPr/>
        </p:nvCxnSpPr>
        <p:spPr>
          <a:xfrm>
            <a:off x="9694652" y="1711492"/>
            <a:ext cx="0" cy="2400748"/>
          </a:xfrm>
          <a:prstGeom prst="line">
            <a:avLst/>
          </a:prstGeom>
          <a:ln>
            <a:solidFill>
              <a:srgbClr val="4B227A">
                <a:alpha val="27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50">
            <a:extLst>
              <a:ext uri="{FF2B5EF4-FFF2-40B4-BE49-F238E27FC236}">
                <a16:creationId xmlns:a16="http://schemas.microsoft.com/office/drawing/2014/main" id="{13646AE0-AB89-E2B7-0F3A-5B3482DDF81E}"/>
              </a:ext>
            </a:extLst>
          </p:cNvPr>
          <p:cNvSpPr txBox="1"/>
          <p:nvPr/>
        </p:nvSpPr>
        <p:spPr>
          <a:xfrm>
            <a:off x="5847639" y="5076545"/>
            <a:ext cx="335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bg2">
                    <a:lumMod val="25000"/>
                  </a:schemeClr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Formación y Evaluación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9964952C-BCA6-91CB-2B67-E5EC25C9E244}"/>
              </a:ext>
            </a:extLst>
          </p:cNvPr>
          <p:cNvSpPr txBox="1"/>
          <p:nvPr/>
        </p:nvSpPr>
        <p:spPr>
          <a:xfrm>
            <a:off x="253406" y="4753379"/>
            <a:ext cx="204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Evaluación de competencias: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72A3A40F-9539-6897-29B4-4B49CE85FF6B}"/>
              </a:ext>
            </a:extLst>
          </p:cNvPr>
          <p:cNvSpPr txBox="1"/>
          <p:nvPr/>
        </p:nvSpPr>
        <p:spPr>
          <a:xfrm>
            <a:off x="285346" y="5399710"/>
            <a:ext cx="18347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</a:rPr>
              <a:t>Ser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</a:rPr>
              <a:t>Saber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</a:rPr>
              <a:t>Hacer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132E44DF-52E6-40B1-9114-0707569315C8}"/>
              </a:ext>
            </a:extLst>
          </p:cNvPr>
          <p:cNvSpPr/>
          <p:nvPr/>
        </p:nvSpPr>
        <p:spPr>
          <a:xfrm>
            <a:off x="319229" y="5515186"/>
            <a:ext cx="153038" cy="152004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0AE30882-60AE-1209-A71F-676A6D87B98D}"/>
              </a:ext>
            </a:extLst>
          </p:cNvPr>
          <p:cNvSpPr/>
          <p:nvPr/>
        </p:nvSpPr>
        <p:spPr>
          <a:xfrm>
            <a:off x="319229" y="5782666"/>
            <a:ext cx="153038" cy="152004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3FCF9793-14F9-459F-91C1-17CE4A356358}"/>
              </a:ext>
            </a:extLst>
          </p:cNvPr>
          <p:cNvSpPr/>
          <p:nvPr/>
        </p:nvSpPr>
        <p:spPr>
          <a:xfrm>
            <a:off x="319229" y="6095035"/>
            <a:ext cx="153038" cy="152004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234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0627E11E-6F23-DF3A-114C-2A0498F556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C6BC592C-878C-41CD-9FD8-92E2CAA5342B}"/>
              </a:ext>
            </a:extLst>
          </p:cNvPr>
          <p:cNvSpPr/>
          <p:nvPr/>
        </p:nvSpPr>
        <p:spPr>
          <a:xfrm>
            <a:off x="7499065" y="128507"/>
            <a:ext cx="4478716" cy="6609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7" name="Imagen 36" descr="Imagen que contiene interior, tabla, computadora, escritorio&#10;&#10;El contenido generado por IA puede ser incorrecto.">
            <a:extLst>
              <a:ext uri="{FF2B5EF4-FFF2-40B4-BE49-F238E27FC236}">
                <a16:creationId xmlns:a16="http://schemas.microsoft.com/office/drawing/2014/main" id="{A69079F2-9C19-9EC0-289C-E09EB680E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88" y="217422"/>
            <a:ext cx="4282102" cy="6423153"/>
          </a:xfrm>
          <a:prstGeom prst="rect">
            <a:avLst/>
          </a:prstGeom>
        </p:spPr>
      </p:pic>
      <p:sp>
        <p:nvSpPr>
          <p:cNvPr id="25" name="Google Shape;301;p37">
            <a:extLst>
              <a:ext uri="{FF2B5EF4-FFF2-40B4-BE49-F238E27FC236}">
                <a16:creationId xmlns:a16="http://schemas.microsoft.com/office/drawing/2014/main" id="{B17A776C-4FF3-8E34-3FBC-79231EEA017A}"/>
              </a:ext>
            </a:extLst>
          </p:cNvPr>
          <p:cNvSpPr txBox="1"/>
          <p:nvPr/>
        </p:nvSpPr>
        <p:spPr>
          <a:xfrm>
            <a:off x="1106236" y="1845325"/>
            <a:ext cx="5688971" cy="90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Gestionar el conocimiento va mas allá de las estrategias tradicionales de capacitación.</a:t>
            </a:r>
            <a:endParaRPr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 Light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ktifo-A Light" panose="02000400000000000000" pitchFamily="2" charset="0"/>
              <a:ea typeface="Aktifo-A Light" panose="02000400000000000000" pitchFamily="2" charset="0"/>
              <a:cs typeface="Manrope"/>
              <a:sym typeface="Manrope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A2ED3330-970C-F27D-8FA2-720598103D01}"/>
              </a:ext>
            </a:extLst>
          </p:cNvPr>
          <p:cNvSpPr/>
          <p:nvPr/>
        </p:nvSpPr>
        <p:spPr>
          <a:xfrm>
            <a:off x="-721559" y="738190"/>
            <a:ext cx="9387093" cy="926431"/>
          </a:xfrm>
          <a:prstGeom prst="roundRect">
            <a:avLst>
              <a:gd name="adj" fmla="val 50000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4B227A"/>
              </a:solidFill>
            </a:endParaRPr>
          </a:p>
        </p:txBody>
      </p:sp>
      <p:sp>
        <p:nvSpPr>
          <p:cNvPr id="27" name="Google Shape;305;p37">
            <a:extLst>
              <a:ext uri="{FF2B5EF4-FFF2-40B4-BE49-F238E27FC236}">
                <a16:creationId xmlns:a16="http://schemas.microsoft.com/office/drawing/2014/main" id="{E1E2F2DE-12BF-1477-337D-D3F52120A7DB}"/>
              </a:ext>
            </a:extLst>
          </p:cNvPr>
          <p:cNvSpPr txBox="1"/>
          <p:nvPr/>
        </p:nvSpPr>
        <p:spPr>
          <a:xfrm>
            <a:off x="480872" y="857831"/>
            <a:ext cx="769557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¿Todo se soluciona con formación?</a:t>
            </a:r>
            <a:endParaRPr sz="32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D4B65624-AC21-BE10-7B14-53245F62EEB9}"/>
              </a:ext>
            </a:extLst>
          </p:cNvPr>
          <p:cNvSpPr/>
          <p:nvPr/>
        </p:nvSpPr>
        <p:spPr>
          <a:xfrm>
            <a:off x="1733011" y="2930862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Google Shape;197;p33">
            <a:extLst>
              <a:ext uri="{FF2B5EF4-FFF2-40B4-BE49-F238E27FC236}">
                <a16:creationId xmlns:a16="http://schemas.microsoft.com/office/drawing/2014/main" id="{125F91EB-5F83-0562-BDD9-055AB35B7407}"/>
              </a:ext>
            </a:extLst>
          </p:cNvPr>
          <p:cNvSpPr txBox="1"/>
          <p:nvPr/>
        </p:nvSpPr>
        <p:spPr>
          <a:xfrm>
            <a:off x="3172250" y="2966103"/>
            <a:ext cx="3156868" cy="140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sz="1900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Presencial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Virtual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Mixta</a:t>
            </a:r>
            <a:endParaRPr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 Light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7C6FA8F-2063-80D9-1A9A-863D6952BC58}"/>
              </a:ext>
            </a:extLst>
          </p:cNvPr>
          <p:cNvSpPr txBox="1"/>
          <p:nvPr/>
        </p:nvSpPr>
        <p:spPr>
          <a:xfrm>
            <a:off x="3172250" y="2869742"/>
            <a:ext cx="3156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¿Qué sí enseño?</a:t>
            </a:r>
            <a:endParaRPr lang="es-CO" sz="2400" dirty="0">
              <a:solidFill>
                <a:srgbClr val="0B2154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FEF957B6-4695-5FE1-3821-B45773330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2320" y="3100575"/>
            <a:ext cx="855465" cy="855465"/>
          </a:xfrm>
          <a:prstGeom prst="rect">
            <a:avLst/>
          </a:prstGeom>
        </p:spPr>
      </p:pic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4EF89E9C-E9E7-7DE1-7759-E0ED8413C6D1}"/>
              </a:ext>
            </a:extLst>
          </p:cNvPr>
          <p:cNvSpPr/>
          <p:nvPr/>
        </p:nvSpPr>
        <p:spPr>
          <a:xfrm>
            <a:off x="1733011" y="4713016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Google Shape;197;p33">
            <a:extLst>
              <a:ext uri="{FF2B5EF4-FFF2-40B4-BE49-F238E27FC236}">
                <a16:creationId xmlns:a16="http://schemas.microsoft.com/office/drawing/2014/main" id="{77E12AE1-D357-6951-50D3-F6BE457746A6}"/>
              </a:ext>
            </a:extLst>
          </p:cNvPr>
          <p:cNvSpPr txBox="1"/>
          <p:nvPr/>
        </p:nvSpPr>
        <p:spPr>
          <a:xfrm>
            <a:off x="3172250" y="4755866"/>
            <a:ext cx="3156868" cy="140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sz="1900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Tecnología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Software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IA (GPPIA)</a:t>
            </a:r>
            <a:endParaRPr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 Light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9CE8F73-C0C6-278F-1510-B8FF7B052E22}"/>
              </a:ext>
            </a:extLst>
          </p:cNvPr>
          <p:cNvSpPr txBox="1"/>
          <p:nvPr/>
        </p:nvSpPr>
        <p:spPr>
          <a:xfrm>
            <a:off x="3172250" y="4659505"/>
            <a:ext cx="3156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¿Qué no enseño?</a:t>
            </a:r>
            <a:endParaRPr lang="es-CO" sz="2400" dirty="0">
              <a:solidFill>
                <a:srgbClr val="0B2154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pic>
        <p:nvPicPr>
          <p:cNvPr id="35" name="Gráfico 34">
            <a:extLst>
              <a:ext uri="{FF2B5EF4-FFF2-40B4-BE49-F238E27FC236}">
                <a16:creationId xmlns:a16="http://schemas.microsoft.com/office/drawing/2014/main" id="{62F83BE5-159A-9953-A36F-69EB3C477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2320" y="4882729"/>
            <a:ext cx="855465" cy="8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4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2" grpId="0" animBg="1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4A1B61FE-D8D2-2151-818B-005E8094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D50AD23E-E3B6-DDF2-9483-154E60EB3851}"/>
              </a:ext>
            </a:extLst>
          </p:cNvPr>
          <p:cNvSpPr txBox="1"/>
          <p:nvPr/>
        </p:nvSpPr>
        <p:spPr>
          <a:xfrm>
            <a:off x="2526992" y="1323140"/>
            <a:ext cx="829339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Poppins"/>
              </a:rPr>
              <a:t>Mide el uso de recursos en la formación. Se analiza si se logró el objetivo con el menor costo, tiempo y esfuerzo.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Poppins"/>
              </a:rPr>
              <a:t>Ejemplos de herramientas: </a:t>
            </a:r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Poppins"/>
              </a:rPr>
              <a:t>Costo por participante, tiempo de formación vs. planificado, porcentaje de finalización en plataformas LMS.</a:t>
            </a:r>
            <a:endParaRPr lang="es-CO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  <a:sym typeface="Poppins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16010E96-C184-ADB1-BBE0-8A819D75C019}"/>
              </a:ext>
            </a:extLst>
          </p:cNvPr>
          <p:cNvSpPr txBox="1"/>
          <p:nvPr/>
        </p:nvSpPr>
        <p:spPr>
          <a:xfrm>
            <a:off x="2526992" y="3193560"/>
            <a:ext cx="873996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Poppins"/>
              </a:rPr>
              <a:t>Evalúa si los participantes adquirieron los conocimientos o habilidades esperados.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Poppins"/>
              </a:rPr>
              <a:t>Ejemplos de herramientas: </a:t>
            </a:r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Poppins"/>
              </a:rPr>
              <a:t>Pruebas de conocimientos, simulaciones, encuestas de autoevaluación y evaluaciones de desempeño post-formación.</a:t>
            </a:r>
            <a:endParaRPr lang="es-CO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  <a:sym typeface="Poppins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BD55D94F-429A-3EC9-9277-BDDBC147EFB7}"/>
              </a:ext>
            </a:extLst>
          </p:cNvPr>
          <p:cNvSpPr txBox="1"/>
          <p:nvPr/>
        </p:nvSpPr>
        <p:spPr>
          <a:xfrm>
            <a:off x="2526992" y="5100916"/>
            <a:ext cx="873996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Poppins"/>
              </a:rPr>
              <a:t>Determina si la formación generó impacto en los resultados del negocio.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Poppins"/>
              </a:rPr>
              <a:t>Ejemplos de herramientas: </a:t>
            </a:r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Poppins"/>
              </a:rPr>
              <a:t>Indicadores de mejora en productividad, reducción de errores, aumento en ventas o </a:t>
            </a:r>
            <a:r>
              <a:rPr lang="es-MX" dirty="0">
                <a:solidFill>
                  <a:srgbClr val="6BE9D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Poppins"/>
              </a:rPr>
              <a:t>ROI de formación </a:t>
            </a:r>
            <a:endParaRPr lang="es-CO" dirty="0">
              <a:solidFill>
                <a:srgbClr val="6BE9D1"/>
              </a:solidFill>
              <a:latin typeface="Aktifo-B Black" panose="02000A00000000000000" pitchFamily="2" charset="0"/>
              <a:ea typeface="Aktifo-B Black" panose="02000A00000000000000" pitchFamily="2" charset="0"/>
              <a:sym typeface="Poppins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9F2A7F34-408E-0BE6-13E8-EC772C3E785F}"/>
              </a:ext>
            </a:extLst>
          </p:cNvPr>
          <p:cNvSpPr txBox="1"/>
          <p:nvPr/>
        </p:nvSpPr>
        <p:spPr>
          <a:xfrm>
            <a:off x="2526992" y="991824"/>
            <a:ext cx="1383932" cy="304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tifo-B Black" panose="02000A00000000000000" pitchFamily="2" charset="0"/>
                <a:ea typeface="Aktifo-B Black" panose="02000A00000000000000" pitchFamily="2" charset="0"/>
                <a:cs typeface="Poppins"/>
                <a:sym typeface="Poppins"/>
              </a:rPr>
              <a:t>Eficiencia</a:t>
            </a: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9DCE6889-4A55-E199-0012-CCA28E29880E}"/>
              </a:ext>
            </a:extLst>
          </p:cNvPr>
          <p:cNvSpPr txBox="1"/>
          <p:nvPr/>
        </p:nvSpPr>
        <p:spPr>
          <a:xfrm>
            <a:off x="2526992" y="2878931"/>
            <a:ext cx="1383932" cy="304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tifo-B Black" panose="02000A00000000000000" pitchFamily="2" charset="0"/>
                <a:ea typeface="Aktifo-B Black" panose="02000A00000000000000" pitchFamily="2" charset="0"/>
                <a:cs typeface="Poppins"/>
                <a:sym typeface="Poppins"/>
              </a:rPr>
              <a:t>Eficacia</a:t>
            </a:r>
            <a:endParaRPr kumimoji="0" lang="es-CO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ktifo-B Black" panose="02000A00000000000000" pitchFamily="2" charset="0"/>
              <a:ea typeface="Aktifo-B Black" panose="02000A00000000000000" pitchFamily="2" charset="0"/>
              <a:cs typeface="Poppins"/>
              <a:sym typeface="Poppins"/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B42906C7-094D-89A8-5679-8D4FA9B49AED}"/>
              </a:ext>
            </a:extLst>
          </p:cNvPr>
          <p:cNvSpPr txBox="1"/>
          <p:nvPr/>
        </p:nvSpPr>
        <p:spPr>
          <a:xfrm>
            <a:off x="2526991" y="4755698"/>
            <a:ext cx="1575773" cy="301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5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tifo-B Black" panose="02000A00000000000000" pitchFamily="2" charset="0"/>
                <a:ea typeface="Aktifo-B Black" panose="02000A00000000000000" pitchFamily="2" charset="0"/>
                <a:cs typeface="Poppins"/>
                <a:sym typeface="Poppins"/>
              </a:rPr>
              <a:t>Efectividad</a:t>
            </a:r>
            <a:endParaRPr kumimoji="0" lang="es-CO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ktifo-B Black" panose="02000A00000000000000" pitchFamily="2" charset="0"/>
              <a:ea typeface="Aktifo-B Black" panose="02000A00000000000000" pitchFamily="2" charset="0"/>
              <a:cs typeface="Poppins"/>
              <a:sym typeface="Poppins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7569C9B-5B62-E640-F708-F3C517571068}"/>
              </a:ext>
            </a:extLst>
          </p:cNvPr>
          <p:cNvSpPr/>
          <p:nvPr/>
        </p:nvSpPr>
        <p:spPr>
          <a:xfrm>
            <a:off x="985407" y="1112274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4CC221B-9EA7-C844-8A9B-B4C02E8C0C35}"/>
              </a:ext>
            </a:extLst>
          </p:cNvPr>
          <p:cNvSpPr/>
          <p:nvPr/>
        </p:nvSpPr>
        <p:spPr>
          <a:xfrm>
            <a:off x="985407" y="2948142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8D049CD-6C02-7855-BA5A-596B89D2615E}"/>
              </a:ext>
            </a:extLst>
          </p:cNvPr>
          <p:cNvSpPr/>
          <p:nvPr/>
        </p:nvSpPr>
        <p:spPr>
          <a:xfrm>
            <a:off x="985407" y="4817218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AE5DB7E-D722-0402-855D-E97E07E52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1055" y="1335172"/>
            <a:ext cx="812760" cy="78101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D04AD69-A7CC-BA2C-4921-44C51C413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5261" y="4966829"/>
            <a:ext cx="808327" cy="940599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81912FE5-B359-0E7B-15F5-48A208305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9090" y="3103376"/>
            <a:ext cx="868562" cy="8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E75F1-87F7-85E7-35C1-4922AD424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047C820F-F629-EDA6-20CA-F9458C6D8D8A}"/>
              </a:ext>
            </a:extLst>
          </p:cNvPr>
          <p:cNvGrpSpPr/>
          <p:nvPr/>
        </p:nvGrpSpPr>
        <p:grpSpPr>
          <a:xfrm>
            <a:off x="-110168" y="-66101"/>
            <a:ext cx="12302168" cy="6990202"/>
            <a:chOff x="-110168" y="-66101"/>
            <a:chExt cx="12302168" cy="6990202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0DB82B1-6953-617E-2CC1-FFF612CE1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68B20049-B056-03F6-1F7D-0BA092495FDE}"/>
                </a:ext>
              </a:extLst>
            </p:cNvPr>
            <p:cNvSpPr/>
            <p:nvPr/>
          </p:nvSpPr>
          <p:spPr>
            <a:xfrm>
              <a:off x="-110168" y="-66101"/>
              <a:ext cx="4823552" cy="6990202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90BC7F7B-B829-4EEC-BB88-F72B9E095667}"/>
              </a:ext>
            </a:extLst>
          </p:cNvPr>
          <p:cNvSpPr txBox="1"/>
          <p:nvPr/>
        </p:nvSpPr>
        <p:spPr>
          <a:xfrm>
            <a:off x="165520" y="3130169"/>
            <a:ext cx="4394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Panel de Tendencias en Aprendizaje </a:t>
            </a:r>
            <a:endParaRPr lang="es-CO" sz="36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332A7F0-A987-81A1-119B-66F584CB0591}"/>
              </a:ext>
            </a:extLst>
          </p:cNvPr>
          <p:cNvSpPr/>
          <p:nvPr/>
        </p:nvSpPr>
        <p:spPr>
          <a:xfrm>
            <a:off x="1782943" y="1792702"/>
            <a:ext cx="1158511" cy="1150684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F7A04CB-F2C3-5A1A-3C36-B3EFE5BD4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4555" y="1952142"/>
            <a:ext cx="775286" cy="807740"/>
          </a:xfrm>
          <a:prstGeom prst="rect">
            <a:avLst/>
          </a:prstGeom>
        </p:spPr>
      </p:pic>
      <p:pic>
        <p:nvPicPr>
          <p:cNvPr id="7" name="Imagen 6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EF046C97-ADF9-8722-44D6-444E8FE78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08" y="0"/>
            <a:ext cx="7474891" cy="74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74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DC43311-5BD6-6365-A671-869A9AD46F49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010232C-5803-6F08-E09E-E08F4C475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A58576B2-A93E-8A99-A8B4-584B3CB6F0B7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99AF69E-D3C2-C099-04B5-19FB0A0E957A}"/>
              </a:ext>
            </a:extLst>
          </p:cNvPr>
          <p:cNvSpPr/>
          <p:nvPr/>
        </p:nvSpPr>
        <p:spPr>
          <a:xfrm>
            <a:off x="1515978" y="0"/>
            <a:ext cx="3331047" cy="6858000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7F170306-7A2C-456A-BCBF-CDB8173EE6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78861" y="367707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ADA71DA-D6EB-4BC6-B12E-D8FBB927087D}"/>
              </a:ext>
            </a:extLst>
          </p:cNvPr>
          <p:cNvSpPr txBox="1"/>
          <p:nvPr/>
        </p:nvSpPr>
        <p:spPr>
          <a:xfrm>
            <a:off x="5968514" y="2424132"/>
            <a:ext cx="54783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Consultor experto en gestión del conocimiento y transformación digital.</a:t>
            </a:r>
          </a:p>
          <a:p>
            <a:endParaRPr lang="es-MX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CEO de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Didáctical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y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Growork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.</a:t>
            </a:r>
          </a:p>
          <a:p>
            <a:endParaRPr lang="es-MX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Conferencista internacional en +8 países.</a:t>
            </a:r>
          </a:p>
          <a:p>
            <a:endParaRPr lang="es-MX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Reconocido por MinTIC,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The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Bizz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Awards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, Global Business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Corporation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e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Interlat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.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0A6DC4E-56C5-C52A-69C6-329853F85E2F}"/>
              </a:ext>
            </a:extLst>
          </p:cNvPr>
          <p:cNvSpPr/>
          <p:nvPr/>
        </p:nvSpPr>
        <p:spPr>
          <a:xfrm>
            <a:off x="5579389" y="2548134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1721F77-28C4-A7F8-6274-BCEA59B2AC78}"/>
              </a:ext>
            </a:extLst>
          </p:cNvPr>
          <p:cNvSpPr/>
          <p:nvPr/>
        </p:nvSpPr>
        <p:spPr>
          <a:xfrm>
            <a:off x="5579068" y="3445522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54E2F90-2555-F005-5C08-198705D2D47C}"/>
              </a:ext>
            </a:extLst>
          </p:cNvPr>
          <p:cNvSpPr/>
          <p:nvPr/>
        </p:nvSpPr>
        <p:spPr>
          <a:xfrm>
            <a:off x="5579068" y="4033642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9B41230-9E6B-1587-A350-52443584DE53}"/>
              </a:ext>
            </a:extLst>
          </p:cNvPr>
          <p:cNvSpPr/>
          <p:nvPr/>
        </p:nvSpPr>
        <p:spPr>
          <a:xfrm>
            <a:off x="5578426" y="4643909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A03B199-2A75-7688-7DF0-FCEEDDF5F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4573986" cy="6858000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3FE146A8-7B26-7540-5237-76A08685B2EC}"/>
              </a:ext>
            </a:extLst>
          </p:cNvPr>
          <p:cNvSpPr/>
          <p:nvPr/>
        </p:nvSpPr>
        <p:spPr>
          <a:xfrm>
            <a:off x="3356811" y="834012"/>
            <a:ext cx="5478379" cy="926431"/>
          </a:xfrm>
          <a:prstGeom prst="roundRect">
            <a:avLst>
              <a:gd name="adj" fmla="val 50000"/>
            </a:avLst>
          </a:prstGeom>
          <a:solidFill>
            <a:srgbClr val="4622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DF09C8-93CA-4CBA-853A-A80828995926}"/>
              </a:ext>
            </a:extLst>
          </p:cNvPr>
          <p:cNvSpPr txBox="1"/>
          <p:nvPr/>
        </p:nvSpPr>
        <p:spPr>
          <a:xfrm>
            <a:off x="4328529" y="974061"/>
            <a:ext cx="3534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Cristian Barón</a:t>
            </a:r>
          </a:p>
        </p:txBody>
      </p:sp>
    </p:spTree>
    <p:extLst>
      <p:ext uri="{BB962C8B-B14F-4D97-AF65-F5344CB8AC3E}">
        <p14:creationId xmlns:p14="http://schemas.microsoft.com/office/powerpoint/2010/main" val="73969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1C6336E4-AE11-4FB5-B8C2-99EE421866ED}"/>
              </a:ext>
            </a:extLst>
          </p:cNvPr>
          <p:cNvGrpSpPr/>
          <p:nvPr/>
        </p:nvGrpSpPr>
        <p:grpSpPr>
          <a:xfrm flipH="1">
            <a:off x="-1" y="-1"/>
            <a:ext cx="12192001" cy="6858001"/>
            <a:chOff x="-1" y="-1"/>
            <a:chExt cx="12192001" cy="685800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1A827D6-96BA-DD12-E368-AFBE8E066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1C7AAE9-D6B7-5BA4-23AE-07E253622027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D4B6186D-6979-AE09-D5C9-CB15792E3D32}"/>
              </a:ext>
            </a:extLst>
          </p:cNvPr>
          <p:cNvSpPr/>
          <p:nvPr/>
        </p:nvSpPr>
        <p:spPr>
          <a:xfrm>
            <a:off x="7419471" y="0"/>
            <a:ext cx="3331047" cy="6858000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A7D248-F774-4CFF-B8B3-63B986F65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9" y="-1"/>
            <a:ext cx="4724401" cy="708937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BFD3DDF-7312-488E-9D30-8E78D5A78E6F}"/>
              </a:ext>
            </a:extLst>
          </p:cNvPr>
          <p:cNvSpPr txBox="1"/>
          <p:nvPr/>
        </p:nvSpPr>
        <p:spPr>
          <a:xfrm>
            <a:off x="969190" y="2406064"/>
            <a:ext cx="55964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Experta en desarrollo organizacional, desarrollo de liderazgo, aprendizaje organizacional e impulso de equipos de alto desempeño.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Docente.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Mentora y coach.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10 años de experiencia como Jefe de desarrollo humano en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Incolmotos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Yamaha.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61DA832-8C30-5444-F538-FA64ABF32528}"/>
              </a:ext>
            </a:extLst>
          </p:cNvPr>
          <p:cNvSpPr/>
          <p:nvPr/>
        </p:nvSpPr>
        <p:spPr>
          <a:xfrm>
            <a:off x="3356811" y="834012"/>
            <a:ext cx="5478379" cy="926431"/>
          </a:xfrm>
          <a:prstGeom prst="roundRect">
            <a:avLst>
              <a:gd name="adj" fmla="val 50000"/>
            </a:avLst>
          </a:prstGeom>
          <a:solidFill>
            <a:srgbClr val="4622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755843A-D420-0639-7E33-3EE3BC2BAEAB}"/>
              </a:ext>
            </a:extLst>
          </p:cNvPr>
          <p:cNvSpPr txBox="1"/>
          <p:nvPr/>
        </p:nvSpPr>
        <p:spPr>
          <a:xfrm>
            <a:off x="4399060" y="974061"/>
            <a:ext cx="3393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Gloria Gaviria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6353A2B8-ADEF-53D9-4BDD-3DB953CE14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8656" y="37768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81A2433-0172-BE3B-1F19-AA0A87597BAD}"/>
              </a:ext>
            </a:extLst>
          </p:cNvPr>
          <p:cNvSpPr/>
          <p:nvPr/>
        </p:nvSpPr>
        <p:spPr>
          <a:xfrm>
            <a:off x="955938" y="2527575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54FC633-04CA-C8D0-AC40-9E005839E421}"/>
              </a:ext>
            </a:extLst>
          </p:cNvPr>
          <p:cNvSpPr/>
          <p:nvPr/>
        </p:nvSpPr>
        <p:spPr>
          <a:xfrm>
            <a:off x="955938" y="3833362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60C0040D-A46F-E50F-5F63-2355E42E4161}"/>
              </a:ext>
            </a:extLst>
          </p:cNvPr>
          <p:cNvSpPr/>
          <p:nvPr/>
        </p:nvSpPr>
        <p:spPr>
          <a:xfrm>
            <a:off x="955938" y="4289572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F451795C-85D9-6555-1219-EDF2F945B7ED}"/>
              </a:ext>
            </a:extLst>
          </p:cNvPr>
          <p:cNvSpPr/>
          <p:nvPr/>
        </p:nvSpPr>
        <p:spPr>
          <a:xfrm>
            <a:off x="955938" y="4671472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4501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id="{FE142039-7200-C1FE-04E1-06B1376EA764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F42B1D82-AB2B-9B4A-F454-47522530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8B22F155-7AF9-F8D5-7CD4-B60916F6D1B1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A382071-3A15-7E2C-5D55-2C7526B7F3BD}"/>
              </a:ext>
            </a:extLst>
          </p:cNvPr>
          <p:cNvSpPr/>
          <p:nvPr/>
        </p:nvSpPr>
        <p:spPr>
          <a:xfrm>
            <a:off x="1515978" y="0"/>
            <a:ext cx="3331047" cy="6858000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1EDA4652-8A51-5672-BF11-03149C75FBC2}"/>
              </a:ext>
            </a:extLst>
          </p:cNvPr>
          <p:cNvSpPr/>
          <p:nvPr/>
        </p:nvSpPr>
        <p:spPr>
          <a:xfrm>
            <a:off x="5363432" y="1726135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BC56071D-3A7A-C34D-2A2B-81F2C6682F08}"/>
              </a:ext>
            </a:extLst>
          </p:cNvPr>
          <p:cNvSpPr/>
          <p:nvPr/>
        </p:nvSpPr>
        <p:spPr>
          <a:xfrm>
            <a:off x="5363432" y="3840003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CA3874D-5F5B-C773-85A8-2885C29E2A44}"/>
              </a:ext>
            </a:extLst>
          </p:cNvPr>
          <p:cNvSpPr txBox="1"/>
          <p:nvPr/>
        </p:nvSpPr>
        <p:spPr>
          <a:xfrm>
            <a:off x="5804182" y="1599777"/>
            <a:ext cx="58714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Empresaria, consultora, mentora de transformación organizacional. Mi propósito es acompañar a personas y equipos en la integración consciente del cambio para construir culturas de aprendizaje con humanidad y propósito.</a:t>
            </a:r>
          </a:p>
          <a:p>
            <a:endParaRPr lang="es-MX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Soy una apasionada por el poder del aprendizaje como motor de transformación personal, organizacional y social. </a:t>
            </a: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Como fundadora y CEO de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Koideas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, llevo más de 15 años acompañando a empresas en América Latina en el diseño de estrategias de aprendizaje alineadas con el negocio, la tecnología y el bienestar humano.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3EC8BF11-17F9-1690-DC8C-499CED70F4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44" t="339" r="15556" b="2191"/>
          <a:stretch/>
        </p:blipFill>
        <p:spPr>
          <a:xfrm>
            <a:off x="-6812" y="-1"/>
            <a:ext cx="4777534" cy="6858001"/>
          </a:xfrm>
          <a:prstGeom prst="rect">
            <a:avLst/>
          </a:prstGeom>
        </p:spPr>
      </p:pic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8480FE91-6E33-B33A-AF84-752F33C13A84}"/>
              </a:ext>
            </a:extLst>
          </p:cNvPr>
          <p:cNvSpPr/>
          <p:nvPr/>
        </p:nvSpPr>
        <p:spPr>
          <a:xfrm>
            <a:off x="3356811" y="457319"/>
            <a:ext cx="5478379" cy="926431"/>
          </a:xfrm>
          <a:prstGeom prst="roundRect">
            <a:avLst>
              <a:gd name="adj" fmla="val 50000"/>
            </a:avLst>
          </a:prstGeom>
          <a:solidFill>
            <a:srgbClr val="4622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4D6ED76-5E24-26C9-B443-2F67B580D9B0}"/>
              </a:ext>
            </a:extLst>
          </p:cNvPr>
          <p:cNvSpPr txBox="1"/>
          <p:nvPr/>
        </p:nvSpPr>
        <p:spPr>
          <a:xfrm>
            <a:off x="4160214" y="597370"/>
            <a:ext cx="387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Catalina Trujillo</a:t>
            </a:r>
          </a:p>
        </p:txBody>
      </p:sp>
    </p:spTree>
    <p:extLst>
      <p:ext uri="{BB962C8B-B14F-4D97-AF65-F5344CB8AC3E}">
        <p14:creationId xmlns:p14="http://schemas.microsoft.com/office/powerpoint/2010/main" val="3308876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0F2AD679-6667-270D-371E-288BE556430F}"/>
              </a:ext>
            </a:extLst>
          </p:cNvPr>
          <p:cNvGrpSpPr/>
          <p:nvPr/>
        </p:nvGrpSpPr>
        <p:grpSpPr>
          <a:xfrm flipH="1">
            <a:off x="-1" y="-1"/>
            <a:ext cx="12192001" cy="6858001"/>
            <a:chOff x="-1" y="-1"/>
            <a:chExt cx="12192001" cy="685800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2D65B5E-E226-62BF-3D85-4A7B553BD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17F8FD4-E86D-B849-B21C-1398970AD03A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608F98E4-D702-24DA-0DC3-EEC333BDE23F}"/>
              </a:ext>
            </a:extLst>
          </p:cNvPr>
          <p:cNvSpPr/>
          <p:nvPr/>
        </p:nvSpPr>
        <p:spPr>
          <a:xfrm>
            <a:off x="7419471" y="0"/>
            <a:ext cx="3331047" cy="6858000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6A637DC-C395-451D-9E01-F84190D0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9" y="-733927"/>
            <a:ext cx="4724401" cy="779403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C308E95-79CB-4E30-8047-47D5CCBDA0F3}"/>
              </a:ext>
            </a:extLst>
          </p:cNvPr>
          <p:cNvSpPr txBox="1"/>
          <p:nvPr/>
        </p:nvSpPr>
        <p:spPr>
          <a:xfrm>
            <a:off x="1124912" y="1946704"/>
            <a:ext cx="57451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Soy estratega de aprendizaje, bióloga (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MSc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) y speaker internacional. </a:t>
            </a:r>
          </a:p>
          <a:p>
            <a:endParaRPr lang="es-MX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Trabajo desde una perspectiva ecológica del aprendizaje, diseñando ecosistemas de aprendizaje sostenibles que integran tecnología, cultura, cuerpo y comunidad.</a:t>
            </a:r>
          </a:p>
          <a:p>
            <a:endParaRPr lang="es-MX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Actualmente soy Directora de Aprendizaje en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Learningtic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y cofundadora de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Learning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Latam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, donde acompaño a organizaciones, instituciones educativas y líderes a impulsar el aprendizaje continuo en contextos de transformación digital y sostenibilidad.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B19B048-695D-4147-36ED-78075394281B}"/>
              </a:ext>
            </a:extLst>
          </p:cNvPr>
          <p:cNvSpPr/>
          <p:nvPr/>
        </p:nvSpPr>
        <p:spPr>
          <a:xfrm>
            <a:off x="3160293" y="653310"/>
            <a:ext cx="5871411" cy="926431"/>
          </a:xfrm>
          <a:prstGeom prst="roundRect">
            <a:avLst>
              <a:gd name="adj" fmla="val 50000"/>
            </a:avLst>
          </a:prstGeom>
          <a:solidFill>
            <a:srgbClr val="4622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3EE93CC-A213-5189-20A9-2F8E40CBDEF9}"/>
              </a:ext>
            </a:extLst>
          </p:cNvPr>
          <p:cNvSpPr txBox="1"/>
          <p:nvPr/>
        </p:nvSpPr>
        <p:spPr>
          <a:xfrm>
            <a:off x="4256392" y="793359"/>
            <a:ext cx="3679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Carolina </a:t>
            </a:r>
            <a:r>
              <a:rPr lang="es-CO" sz="3600" dirty="0" err="1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Posso</a:t>
            </a:r>
            <a:endParaRPr lang="es-CO" sz="36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6563C484-E2AB-6210-3596-DADAC3AA3831}"/>
              </a:ext>
            </a:extLst>
          </p:cNvPr>
          <p:cNvSpPr/>
          <p:nvPr/>
        </p:nvSpPr>
        <p:spPr>
          <a:xfrm>
            <a:off x="773121" y="2047298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3BEE59C-5470-E51A-6CFC-7639C10E2FCD}"/>
              </a:ext>
            </a:extLst>
          </p:cNvPr>
          <p:cNvSpPr/>
          <p:nvPr/>
        </p:nvSpPr>
        <p:spPr>
          <a:xfrm>
            <a:off x="773121" y="2974137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90173BA-E601-C2EA-FAD1-2062AC1CF67B}"/>
              </a:ext>
            </a:extLst>
          </p:cNvPr>
          <p:cNvSpPr/>
          <p:nvPr/>
        </p:nvSpPr>
        <p:spPr>
          <a:xfrm>
            <a:off x="767366" y="4503212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6388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362E38D8-8067-CE78-3900-A78227BD391F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6FB1CF1-48C2-8C3B-22FE-25149EAD3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453167B-6460-C471-7EE8-AE26B736B86D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EA524E0-3D6F-4029-A6E7-B51F94791C29}"/>
              </a:ext>
            </a:extLst>
          </p:cNvPr>
          <p:cNvSpPr/>
          <p:nvPr/>
        </p:nvSpPr>
        <p:spPr>
          <a:xfrm>
            <a:off x="1515978" y="0"/>
            <a:ext cx="3331047" cy="6858000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FADF11C-2F29-0F5A-53B4-CE643C0F4A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44" t="339" r="15556" b="2191"/>
          <a:stretch/>
        </p:blipFill>
        <p:spPr>
          <a:xfrm>
            <a:off x="8178" y="-1"/>
            <a:ext cx="4777534" cy="68580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6FA6C2-D8A1-4FAD-92B0-16111E78F81F}"/>
              </a:ext>
            </a:extLst>
          </p:cNvPr>
          <p:cNvSpPr txBox="1"/>
          <p:nvPr/>
        </p:nvSpPr>
        <p:spPr>
          <a:xfrm>
            <a:off x="5761115" y="1961385"/>
            <a:ext cx="593358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Soy consultora en Gestión Humana desde una visión 360 - soy una apasionada por el conocimiento - el liderazgo y el desarrollo de las habilidades humanas, me encanta aprender y compartir lo aprendido con otras personas.</a:t>
            </a:r>
          </a:p>
          <a:p>
            <a:endParaRPr lang="es-MX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Soy Psicóloga y Trabajadora  Social de profesión de base, Especialista en Psicología organizacional y Master en Coaching y una gomosa por aprender temas de liderazgo - Coaching, innovación, Transformación digital y gestión del conocimiento. 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pic>
        <p:nvPicPr>
          <p:cNvPr id="13" name="Imagen 12" descr="Una mujer con un vestido verde&#10;&#10;El contenido generado por IA puede ser incorrecto.">
            <a:extLst>
              <a:ext uri="{FF2B5EF4-FFF2-40B4-BE49-F238E27FC236}">
                <a16:creationId xmlns:a16="http://schemas.microsoft.com/office/drawing/2014/main" id="{75713CA5-669C-AD9D-A8C7-96D72EDAC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 b="18008"/>
          <a:stretch/>
        </p:blipFill>
        <p:spPr>
          <a:xfrm>
            <a:off x="-1947" y="0"/>
            <a:ext cx="4787659" cy="685800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55693DC-E08B-67CE-B0FA-72611A7548DE}"/>
              </a:ext>
            </a:extLst>
          </p:cNvPr>
          <p:cNvSpPr/>
          <p:nvPr/>
        </p:nvSpPr>
        <p:spPr>
          <a:xfrm>
            <a:off x="3356811" y="457319"/>
            <a:ext cx="5478379" cy="926431"/>
          </a:xfrm>
          <a:prstGeom prst="roundRect">
            <a:avLst>
              <a:gd name="adj" fmla="val 50000"/>
            </a:avLst>
          </a:prstGeom>
          <a:solidFill>
            <a:srgbClr val="4622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2F453F8-BEF7-BA88-0BAA-D36DEE623976}"/>
              </a:ext>
            </a:extLst>
          </p:cNvPr>
          <p:cNvSpPr txBox="1"/>
          <p:nvPr/>
        </p:nvSpPr>
        <p:spPr>
          <a:xfrm>
            <a:off x="4358185" y="597370"/>
            <a:ext cx="3475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Diana Bedoya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C29915C-713E-74E2-E28C-FC856B08F7D3}"/>
              </a:ext>
            </a:extLst>
          </p:cNvPr>
          <p:cNvSpPr/>
          <p:nvPr/>
        </p:nvSpPr>
        <p:spPr>
          <a:xfrm>
            <a:off x="5400126" y="2059329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424DC185-6F27-BF85-C990-49FE5561FB87}"/>
              </a:ext>
            </a:extLst>
          </p:cNvPr>
          <p:cNvSpPr/>
          <p:nvPr/>
        </p:nvSpPr>
        <p:spPr>
          <a:xfrm>
            <a:off x="5400126" y="4221585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9113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C50751E-1D5D-401A-7E19-63E1D4FB7D8C}"/>
              </a:ext>
            </a:extLst>
          </p:cNvPr>
          <p:cNvGrpSpPr/>
          <p:nvPr/>
        </p:nvGrpSpPr>
        <p:grpSpPr>
          <a:xfrm>
            <a:off x="-12033" y="1"/>
            <a:ext cx="12192001" cy="6870032"/>
            <a:chOff x="-1" y="-1"/>
            <a:chExt cx="12192001" cy="685800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3BE29A3-B96D-56D7-D873-D5D9C8AB6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9DCB63C-6E3D-B24C-8539-58DE1810D268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D8FEAFA9-8C9B-9A0E-81CD-6BD6030BEA89}"/>
              </a:ext>
            </a:extLst>
          </p:cNvPr>
          <p:cNvSpPr/>
          <p:nvPr/>
        </p:nvSpPr>
        <p:spPr>
          <a:xfrm>
            <a:off x="872821" y="182623"/>
            <a:ext cx="4384979" cy="64828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3C34C1-F1CB-4CD1-A698-8EC024A96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870" y="1467853"/>
            <a:ext cx="5133668" cy="3248526"/>
          </a:xfrm>
        </p:spPr>
        <p:txBody>
          <a:bodyPr>
            <a:normAutofit/>
          </a:bodyPr>
          <a:lstStyle/>
          <a:p>
            <a:r>
              <a:rPr lang="es-ES" sz="4800" dirty="0">
                <a:solidFill>
                  <a:srgbClr val="4B227A"/>
                </a:solidFill>
                <a:latin typeface="Aktifo-A Book" panose="02000500000000000000" pitchFamily="2" charset="0"/>
                <a:ea typeface="Aktifo-A Book" panose="02000500000000000000" pitchFamily="2" charset="0"/>
                <a:cs typeface="+mn-cs"/>
              </a:rPr>
              <a:t>Aprendizaje con enfoque en </a:t>
            </a:r>
            <a:r>
              <a:rPr lang="es-ES" sz="4800" b="1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competencias</a:t>
            </a:r>
            <a:endParaRPr lang="es-CO" sz="4800" b="1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3F1691-386C-49FC-9162-04D0BC795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62" y="303803"/>
            <a:ext cx="4165300" cy="62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5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63C6D-5DFB-1289-DD12-63EC9A91B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&#10;&#10;El contenido generado por IA puede ser incorrecto.">
            <a:extLst>
              <a:ext uri="{FF2B5EF4-FFF2-40B4-BE49-F238E27FC236}">
                <a16:creationId xmlns:a16="http://schemas.microsoft.com/office/drawing/2014/main" id="{B7DD9421-5B1D-0AA4-4A5F-8B39805BB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31AFF8D4-55A2-9D42-4F41-032EEF14C8BD}"/>
              </a:ext>
            </a:extLst>
          </p:cNvPr>
          <p:cNvSpPr/>
          <p:nvPr/>
        </p:nvSpPr>
        <p:spPr>
          <a:xfrm>
            <a:off x="287528" y="616944"/>
            <a:ext cx="11616944" cy="6145959"/>
          </a:xfrm>
          <a:prstGeom prst="roundRect">
            <a:avLst>
              <a:gd name="adj" fmla="val 3933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AE718B3-5155-BFCA-D268-A3A952F25331}"/>
              </a:ext>
            </a:extLst>
          </p:cNvPr>
          <p:cNvSpPr/>
          <p:nvPr/>
        </p:nvSpPr>
        <p:spPr>
          <a:xfrm>
            <a:off x="-879141" y="345148"/>
            <a:ext cx="12007612" cy="926431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32F660-9522-A4CA-06BE-5F98B91FCBFF}"/>
              </a:ext>
            </a:extLst>
          </p:cNvPr>
          <p:cNvSpPr txBox="1"/>
          <p:nvPr/>
        </p:nvSpPr>
        <p:spPr>
          <a:xfrm>
            <a:off x="4006953" y="475349"/>
            <a:ext cx="387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Patrocinadores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18851C-000B-6914-9138-5DFB912D7AE8}"/>
              </a:ext>
            </a:extLst>
          </p:cNvPr>
          <p:cNvSpPr txBox="1"/>
          <p:nvPr/>
        </p:nvSpPr>
        <p:spPr>
          <a:xfrm>
            <a:off x="6996703" y="1477766"/>
            <a:ext cx="3695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6226C"/>
                </a:solidFill>
                <a:latin typeface="Aktifo-A Black" panose="02000A00000000000000" charset="0"/>
                <a:ea typeface="Aktifo-A Black" panose="02000A00000000000000" charset="0"/>
              </a:rPr>
              <a:t>Aliados estratégicos:</a:t>
            </a:r>
            <a:endParaRPr lang="es-CO" sz="2400" b="1" dirty="0">
              <a:solidFill>
                <a:srgbClr val="46226C"/>
              </a:solidFill>
              <a:latin typeface="Aktifo-A Black" panose="02000A00000000000000" charset="0"/>
              <a:ea typeface="Aktifo-A Black" panose="02000A00000000000000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0EBD27-4E2B-62BD-D4B0-B3A8C054E92C}"/>
              </a:ext>
            </a:extLst>
          </p:cNvPr>
          <p:cNvSpPr txBox="1"/>
          <p:nvPr/>
        </p:nvSpPr>
        <p:spPr>
          <a:xfrm>
            <a:off x="7521853" y="4698756"/>
            <a:ext cx="264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6226C"/>
                </a:solidFill>
                <a:latin typeface="Aktifo-A Black" panose="02000A00000000000000" charset="0"/>
                <a:ea typeface="Aktifo-A Black" panose="02000A00000000000000" charset="0"/>
              </a:rPr>
              <a:t>Nos apoyan:</a:t>
            </a:r>
            <a:endParaRPr lang="es-CO" sz="2400" b="1" dirty="0">
              <a:solidFill>
                <a:srgbClr val="46226C"/>
              </a:solidFill>
              <a:latin typeface="Aktifo-A Black" panose="02000A00000000000000" charset="0"/>
              <a:ea typeface="Aktifo-A Black" panose="02000A00000000000000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261E3F7-4D8A-7D1E-78BF-F39FA6A40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63" y="2120384"/>
            <a:ext cx="1647464" cy="7030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D375E1B-6723-44D1-575E-DF7CDD892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61" y="2915704"/>
            <a:ext cx="1036307" cy="3967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2C06689-C681-41E3-0ED4-323846DDE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486" y="3602901"/>
            <a:ext cx="896433" cy="6824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0A87BF6-1AD8-7A02-E1C7-D8AAB719B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867" y="2877793"/>
            <a:ext cx="1304658" cy="41256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70AEAC-0223-C2B6-0F7E-ACB2AAE4CA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t="22955" r="25060" b="21221"/>
          <a:stretch>
            <a:fillRect/>
          </a:stretch>
        </p:blipFill>
        <p:spPr>
          <a:xfrm>
            <a:off x="6767262" y="3626172"/>
            <a:ext cx="523224" cy="57794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BEFC8AF-4700-AAB4-4E1D-6D1697130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05" y="3562149"/>
            <a:ext cx="615591" cy="80368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D4D56BB-302F-15BF-F73C-FDE1F437CE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053" y="2849770"/>
            <a:ext cx="1195866" cy="41678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FA9CDFA-11AF-2E98-B828-DB10F8A1B2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73" y="3482274"/>
            <a:ext cx="938364" cy="93836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B4803D8-ED8E-2283-D5E7-4A3386CC6E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655" y="5179077"/>
            <a:ext cx="1157156" cy="115715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2772E30-E1B2-C33A-2450-E6049CDF6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89" y="5232634"/>
            <a:ext cx="1584110" cy="4074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66138BC-B751-8AEC-9889-1C43525A40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8" b="16079"/>
          <a:stretch>
            <a:fillRect/>
          </a:stretch>
        </p:blipFill>
        <p:spPr>
          <a:xfrm>
            <a:off x="6710903" y="2221636"/>
            <a:ext cx="2725864" cy="50056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F98FFEC-EC2A-4EF9-CADF-DDE0308BDB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610" y="2810112"/>
            <a:ext cx="1316082" cy="107236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CEE8521-1A25-3C93-1694-55643035DBD6}"/>
              </a:ext>
            </a:extLst>
          </p:cNvPr>
          <p:cNvSpPr txBox="1"/>
          <p:nvPr/>
        </p:nvSpPr>
        <p:spPr>
          <a:xfrm>
            <a:off x="1969662" y="1992958"/>
            <a:ext cx="264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46226C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Un evento de:</a:t>
            </a:r>
            <a:endParaRPr lang="es-CO" sz="2400" dirty="0">
              <a:solidFill>
                <a:srgbClr val="46226C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0E9A511-C60D-3E49-7D35-0EA0D07D51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36846" r="13441" b="36774"/>
          <a:stretch>
            <a:fillRect/>
          </a:stretch>
        </p:blipFill>
        <p:spPr>
          <a:xfrm>
            <a:off x="882995" y="2826110"/>
            <a:ext cx="2702337" cy="943511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43D783BE-C504-48C9-DBDA-E4A523865134}"/>
              </a:ext>
            </a:extLst>
          </p:cNvPr>
          <p:cNvCxnSpPr/>
          <p:nvPr/>
        </p:nvCxnSpPr>
        <p:spPr>
          <a:xfrm>
            <a:off x="5960125" y="1422991"/>
            <a:ext cx="0" cy="50108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4" name="Imagen 43">
            <a:extLst>
              <a:ext uri="{FF2B5EF4-FFF2-40B4-BE49-F238E27FC236}">
                <a16:creationId xmlns:a16="http://schemas.microsoft.com/office/drawing/2014/main" id="{4989C344-3ADB-A8FE-DC1A-05D159C6B5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304" y="3609131"/>
            <a:ext cx="534443" cy="698325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60D587CD-41A2-9148-65D2-BB587FA1B2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909" y="5457248"/>
            <a:ext cx="826382" cy="600815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FD2895DE-B490-90CF-A080-D8420773C8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89" y="5290792"/>
            <a:ext cx="961495" cy="907071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4DE1BC0C-9B55-12B6-B1AD-E4100FA534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t="33531" r="13136" b="32696"/>
          <a:stretch>
            <a:fillRect/>
          </a:stretch>
        </p:blipFill>
        <p:spPr>
          <a:xfrm>
            <a:off x="7909526" y="5850323"/>
            <a:ext cx="1242766" cy="447933"/>
          </a:xfrm>
          <a:prstGeom prst="rect">
            <a:avLst/>
          </a:prstGeom>
        </p:spPr>
      </p:pic>
      <p:pic>
        <p:nvPicPr>
          <p:cNvPr id="54" name="Gráfico 53">
            <a:extLst>
              <a:ext uri="{FF2B5EF4-FFF2-40B4-BE49-F238E27FC236}">
                <a16:creationId xmlns:a16="http://schemas.microsoft.com/office/drawing/2014/main" id="{5D97B27C-47B5-B2D3-8655-9E31E5EB3E9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76980" y="4099332"/>
            <a:ext cx="4332368" cy="1133302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FA4FA3DD-E5CD-E532-8D80-CE5DECC4D1F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90133" y="5777365"/>
            <a:ext cx="1853518" cy="44793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E1879EA1-7FA3-A0F5-4FEB-AA7FB0BF256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109" y="5198293"/>
            <a:ext cx="1199450" cy="4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C56DA036-FC27-E911-6B8C-376942B06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7F56EBB4-9991-3C17-C907-94922C5377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533" y="1213541"/>
            <a:ext cx="2111001" cy="1489718"/>
          </a:xfrm>
          <a:prstGeom prst="rect">
            <a:avLst/>
          </a:prstGeom>
        </p:spPr>
      </p:pic>
      <p:sp>
        <p:nvSpPr>
          <p:cNvPr id="5" name="Google Shape;305;p37">
            <a:extLst>
              <a:ext uri="{FF2B5EF4-FFF2-40B4-BE49-F238E27FC236}">
                <a16:creationId xmlns:a16="http://schemas.microsoft.com/office/drawing/2014/main" id="{F1F97091-2ABE-3C0C-DEA5-3BF1CDFA32AA}"/>
              </a:ext>
            </a:extLst>
          </p:cNvPr>
          <p:cNvSpPr txBox="1"/>
          <p:nvPr/>
        </p:nvSpPr>
        <p:spPr>
          <a:xfrm>
            <a:off x="1428922" y="1681674"/>
            <a:ext cx="5352397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No es lo que sabes, sino como utilizas lo que sabes, lo que marca la diferencia</a:t>
            </a:r>
            <a:endParaRPr sz="40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2DB2C95-25F3-E8FA-A007-C0458E0625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022354" y="3045863"/>
            <a:ext cx="2111001" cy="1489718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31B67CF-D67A-2AE0-3FF1-3C2337BE0E4A}"/>
              </a:ext>
            </a:extLst>
          </p:cNvPr>
          <p:cNvSpPr/>
          <p:nvPr/>
        </p:nvSpPr>
        <p:spPr>
          <a:xfrm>
            <a:off x="2081085" y="5025341"/>
            <a:ext cx="7324331" cy="984855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305;p37">
            <a:extLst>
              <a:ext uri="{FF2B5EF4-FFF2-40B4-BE49-F238E27FC236}">
                <a16:creationId xmlns:a16="http://schemas.microsoft.com/office/drawing/2014/main" id="{24F93FCC-240F-9D8A-5E5C-F4EB2548B0C2}"/>
              </a:ext>
            </a:extLst>
          </p:cNvPr>
          <p:cNvSpPr txBox="1"/>
          <p:nvPr/>
        </p:nvSpPr>
        <p:spPr>
          <a:xfrm>
            <a:off x="2644387" y="4977212"/>
            <a:ext cx="6927289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"/>
              </a:rPr>
              <a:t>-Howard Gardner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dirty="0">
                <a:solidFill>
                  <a:srgbClr val="0B2154"/>
                </a:solidFill>
                <a:latin typeface="Aktifo-A Light" panose="02000400000000000000" pitchFamily="2" charset="0"/>
                <a:ea typeface="Aktifo-A Light" panose="02000400000000000000" pitchFamily="2" charset="0"/>
                <a:sym typeface="Helvetica Neue"/>
              </a:rPr>
              <a:t>Psicólogo y Docente  estadounidense</a:t>
            </a:r>
            <a:endParaRPr sz="2000" dirty="0">
              <a:solidFill>
                <a:srgbClr val="0B2154"/>
              </a:solidFill>
              <a:latin typeface="Aktifo-A Light" panose="02000400000000000000" pitchFamily="2" charset="0"/>
              <a:ea typeface="Aktifo-A Light" panose="02000400000000000000" pitchFamily="2" charset="0"/>
              <a:sym typeface="Helvetica Neue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8868503-23EE-D7BA-2186-3C6A76531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11"/>
          <a:stretch/>
        </p:blipFill>
        <p:spPr>
          <a:xfrm flipH="1">
            <a:off x="7010579" y="1"/>
            <a:ext cx="5237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77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C2DD3CC-61C8-A21A-3D31-A60D75129F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96D2863-20DD-52E7-CF0B-4A918D23EAB1}"/>
              </a:ext>
            </a:extLst>
          </p:cNvPr>
          <p:cNvSpPr/>
          <p:nvPr/>
        </p:nvSpPr>
        <p:spPr>
          <a:xfrm>
            <a:off x="970312" y="1984490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1</a:t>
            </a:r>
            <a:endParaRPr lang="es-CO" sz="96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51C6986-71E5-C4FC-27B1-E6263E60A317}"/>
              </a:ext>
            </a:extLst>
          </p:cNvPr>
          <p:cNvSpPr/>
          <p:nvPr/>
        </p:nvSpPr>
        <p:spPr>
          <a:xfrm>
            <a:off x="970311" y="4002451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2</a:t>
            </a:r>
            <a:endParaRPr lang="es-CO" sz="96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F0E640-D7D3-46EA-ACC7-2A7C6EDC1A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66766" y="2402811"/>
            <a:ext cx="6550506" cy="346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Tomamos más de </a:t>
            </a:r>
            <a:r>
              <a:rPr lang="es-ES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35.000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decisiones diarias</a:t>
            </a:r>
          </a:p>
          <a:p>
            <a:endParaRPr lang="es-ES" sz="9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¿Decidimos aprender algo a diario?</a:t>
            </a:r>
          </a:p>
          <a:p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¿Ahora que inicias este año, ya tienes claro qué quieres aprender?</a:t>
            </a:r>
          </a:p>
          <a:p>
            <a:endParaRPr lang="es-ES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pPr marL="0" indent="0">
              <a:buNone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Tenemos más de </a:t>
            </a:r>
            <a:r>
              <a:rPr lang="es-ES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90.000 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pensamientos diarios</a:t>
            </a:r>
          </a:p>
          <a:p>
            <a:endParaRPr lang="es-ES" sz="9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¿Alguno de esos pensamientos tiene relación con algo que queremos aprender o aprendimos?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025C84B-88EB-8181-754A-166DE2562316}"/>
              </a:ext>
            </a:extLst>
          </p:cNvPr>
          <p:cNvSpPr/>
          <p:nvPr/>
        </p:nvSpPr>
        <p:spPr>
          <a:xfrm>
            <a:off x="0" y="0"/>
            <a:ext cx="709612" cy="6858000"/>
          </a:xfrm>
          <a:prstGeom prst="rect">
            <a:avLst/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08BACB03-0C2C-8ED9-6514-7E4FA725483C}"/>
              </a:ext>
            </a:extLst>
          </p:cNvPr>
          <p:cNvSpPr/>
          <p:nvPr/>
        </p:nvSpPr>
        <p:spPr>
          <a:xfrm>
            <a:off x="-721558" y="738190"/>
            <a:ext cx="8096720" cy="926431"/>
          </a:xfrm>
          <a:prstGeom prst="roundRect">
            <a:avLst>
              <a:gd name="adj" fmla="val 50000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4B227A"/>
              </a:solidFill>
            </a:endParaRPr>
          </a:p>
        </p:txBody>
      </p:sp>
      <p:sp>
        <p:nvSpPr>
          <p:cNvPr id="8" name="Google Shape;305;p37">
            <a:extLst>
              <a:ext uri="{FF2B5EF4-FFF2-40B4-BE49-F238E27FC236}">
                <a16:creationId xmlns:a16="http://schemas.microsoft.com/office/drawing/2014/main" id="{B72779AC-A84C-82F4-83ED-BD8A5A5B2618}"/>
              </a:ext>
            </a:extLst>
          </p:cNvPr>
          <p:cNvSpPr txBox="1"/>
          <p:nvPr/>
        </p:nvSpPr>
        <p:spPr>
          <a:xfrm>
            <a:off x="841524" y="862866"/>
            <a:ext cx="394033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Datos curiosos</a:t>
            </a:r>
            <a:endParaRPr sz="32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376B58B-4A92-19E5-4697-B984349DB096}"/>
              </a:ext>
            </a:extLst>
          </p:cNvPr>
          <p:cNvSpPr/>
          <p:nvPr/>
        </p:nvSpPr>
        <p:spPr>
          <a:xfrm>
            <a:off x="11002225" y="862866"/>
            <a:ext cx="709612" cy="5995134"/>
          </a:xfrm>
          <a:prstGeom prst="rect">
            <a:avLst/>
          </a:prstGeom>
          <a:solidFill>
            <a:srgbClr val="4B227A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7" name="Imagen 1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1C350878-CF58-AC2B-4AD7-7A3876EC9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15" y="986034"/>
            <a:ext cx="3974264" cy="2649321"/>
          </a:xfrm>
          <a:prstGeom prst="rect">
            <a:avLst/>
          </a:prstGeom>
        </p:spPr>
      </p:pic>
      <p:pic>
        <p:nvPicPr>
          <p:cNvPr id="19" name="Imagen 18" descr="Imagen que contiene lego&#10;&#10;El contenido generado por IA puede ser incorrecto.">
            <a:extLst>
              <a:ext uri="{FF2B5EF4-FFF2-40B4-BE49-F238E27FC236}">
                <a16:creationId xmlns:a16="http://schemas.microsoft.com/office/drawing/2014/main" id="{4E2EAE92-9300-3A95-8C23-0B954F02B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97" y="3759704"/>
            <a:ext cx="3973982" cy="26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96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574A6-0989-0CF2-0114-D1F17D8D0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AAF05F0-DE7C-1360-69C8-E9BABF5F21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47B8BF-3007-5E4E-4336-20A7040D0A6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78810" y="1915686"/>
            <a:ext cx="6897567" cy="5008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Olvidamos casi la mitad de la información que hemos aprendido en </a:t>
            </a:r>
            <a:r>
              <a:rPr lang="es-ES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20 minutos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Después de </a:t>
            </a:r>
            <a:r>
              <a:rPr lang="es-ES" sz="2000" dirty="0">
                <a:solidFill>
                  <a:srgbClr val="4B227A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24 horas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, alrededor del </a:t>
            </a:r>
            <a:r>
              <a:rPr lang="es-ES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70%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se ha ido...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4B227A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Un mes 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después, olvidamos aproximadamente el </a:t>
            </a:r>
            <a:r>
              <a:rPr lang="es-ES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80%.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¿Qué hacer para tener la atención y el interés?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pPr marL="0" indent="0">
              <a:buNone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SI el aprendizaje la curiosidad y el aprendizaje continuo son una de las competencias del hoy y del futuro.</a:t>
            </a:r>
          </a:p>
          <a:p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¿Cómo incentivarlo?</a:t>
            </a:r>
          </a:p>
          <a:p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¿Cómo movilizar esos aprendices interiores en el mundo del trabajo?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pPr marL="457200" lvl="1" indent="0">
              <a:buNone/>
            </a:pPr>
            <a:endParaRPr lang="es-CO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B54A3EB-EAEB-3AFC-741E-BD38F16D32C8}"/>
              </a:ext>
            </a:extLst>
          </p:cNvPr>
          <p:cNvSpPr/>
          <p:nvPr/>
        </p:nvSpPr>
        <p:spPr>
          <a:xfrm>
            <a:off x="0" y="0"/>
            <a:ext cx="709612" cy="6858000"/>
          </a:xfrm>
          <a:prstGeom prst="rect">
            <a:avLst/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5FBB99F-A9DC-0417-0751-76848164D145}"/>
              </a:ext>
            </a:extLst>
          </p:cNvPr>
          <p:cNvSpPr/>
          <p:nvPr/>
        </p:nvSpPr>
        <p:spPr>
          <a:xfrm>
            <a:off x="-721558" y="738190"/>
            <a:ext cx="8096720" cy="926431"/>
          </a:xfrm>
          <a:prstGeom prst="roundRect">
            <a:avLst>
              <a:gd name="adj" fmla="val 50000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4B227A"/>
              </a:solidFill>
            </a:endParaRPr>
          </a:p>
        </p:txBody>
      </p:sp>
      <p:sp>
        <p:nvSpPr>
          <p:cNvPr id="8" name="Google Shape;305;p37">
            <a:extLst>
              <a:ext uri="{FF2B5EF4-FFF2-40B4-BE49-F238E27FC236}">
                <a16:creationId xmlns:a16="http://schemas.microsoft.com/office/drawing/2014/main" id="{EA69DBD0-318F-E5F5-9D59-0480CE1C4A77}"/>
              </a:ext>
            </a:extLst>
          </p:cNvPr>
          <p:cNvSpPr txBox="1"/>
          <p:nvPr/>
        </p:nvSpPr>
        <p:spPr>
          <a:xfrm>
            <a:off x="841524" y="862866"/>
            <a:ext cx="394033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Datos curiosos</a:t>
            </a:r>
            <a:endParaRPr sz="32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E176E48-5AD4-4C6B-921D-405E7CF7B286}"/>
              </a:ext>
            </a:extLst>
          </p:cNvPr>
          <p:cNvSpPr/>
          <p:nvPr/>
        </p:nvSpPr>
        <p:spPr>
          <a:xfrm>
            <a:off x="970312" y="1605668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3</a:t>
            </a:r>
            <a:endParaRPr lang="es-CO" sz="96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C5FE91E-1823-3085-BB06-C3B44B980319}"/>
              </a:ext>
            </a:extLst>
          </p:cNvPr>
          <p:cNvSpPr/>
          <p:nvPr/>
        </p:nvSpPr>
        <p:spPr>
          <a:xfrm>
            <a:off x="970311" y="4002451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4</a:t>
            </a:r>
            <a:endParaRPr lang="es-CO" sz="96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7384AF3-7E1C-BE42-A9F9-63DD436E3B38}"/>
              </a:ext>
            </a:extLst>
          </p:cNvPr>
          <p:cNvSpPr/>
          <p:nvPr/>
        </p:nvSpPr>
        <p:spPr>
          <a:xfrm>
            <a:off x="11002225" y="862866"/>
            <a:ext cx="709612" cy="5995134"/>
          </a:xfrm>
          <a:prstGeom prst="rect">
            <a:avLst/>
          </a:prstGeom>
          <a:solidFill>
            <a:srgbClr val="4B227A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8DF9B0D-F2A9-CC6B-7C70-A0681E772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377" y="1068536"/>
            <a:ext cx="3850502" cy="25668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308C027-6421-3E29-E9A9-0FC636148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20148"/>
          <a:stretch/>
        </p:blipFill>
        <p:spPr bwMode="auto">
          <a:xfrm>
            <a:off x="8076377" y="1070879"/>
            <a:ext cx="3850502" cy="256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n de Story Pin">
            <a:extLst>
              <a:ext uri="{FF2B5EF4-FFF2-40B4-BE49-F238E27FC236}">
                <a16:creationId xmlns:a16="http://schemas.microsoft.com/office/drawing/2014/main" id="{D12C6A77-FF32-93A9-B8C0-B1706FF93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r="5877"/>
          <a:stretch/>
        </p:blipFill>
        <p:spPr bwMode="auto">
          <a:xfrm>
            <a:off x="8076376" y="3860434"/>
            <a:ext cx="3850503" cy="254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942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8A9137A0-9BA2-BCF8-14BF-A3C41C42F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AC8635F-F944-69F1-6469-AB27D10EBE3E}"/>
              </a:ext>
            </a:extLst>
          </p:cNvPr>
          <p:cNvSpPr txBox="1"/>
          <p:nvPr/>
        </p:nvSpPr>
        <p:spPr>
          <a:xfrm>
            <a:off x="2522720" y="4904111"/>
            <a:ext cx="7146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CO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Informe </a:t>
            </a:r>
            <a:r>
              <a:rPr lang="en-US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New Economy Skills: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Unlocking the Human Advantage WEF </a:t>
            </a:r>
            <a:r>
              <a:rPr lang="en-US" dirty="0" err="1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Dic</a:t>
            </a:r>
            <a:r>
              <a:rPr lang="en-US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2025. </a:t>
            </a:r>
            <a:r>
              <a:rPr lang="es-ES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Habilidades para la nueva economía: liberar la ventaja humana</a:t>
            </a:r>
            <a:endParaRPr lang="es-CO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D04BF1E-11AA-D2F1-D309-3C82A571C8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9592" y="840199"/>
            <a:ext cx="2111001" cy="148971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2D7B7C3-5105-50D0-02C5-AD65CFE8EA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326380" y="3465433"/>
            <a:ext cx="2111001" cy="148971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1E1962-7F23-EAB9-0EC0-D7C6EA387659}"/>
              </a:ext>
            </a:extLst>
          </p:cNvPr>
          <p:cNvSpPr txBox="1"/>
          <p:nvPr/>
        </p:nvSpPr>
        <p:spPr>
          <a:xfrm>
            <a:off x="1705726" y="1380563"/>
            <a:ext cx="87805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En un contexto marcado por la inteligencia artificial (IA), la automatización y la incertidumbre global, el informe sostiene que </a:t>
            </a:r>
            <a:r>
              <a:rPr lang="es-CO" sz="2400" dirty="0">
                <a:solidFill>
                  <a:srgbClr val="6BE9D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las habilidades más valiosas ya no son solo técnicas, sino humanas. </a:t>
            </a:r>
            <a:r>
              <a:rPr lang="es-CO" sz="24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Capacidades como la creatividad, el pensamiento crítico, la resiliencia, la empatía, la colaboración y la adaptabilidad —antes llamadas “habilidades blandas”— se han convertido  en el </a:t>
            </a:r>
            <a:r>
              <a:rPr lang="es-CO" sz="2400" dirty="0">
                <a:solidFill>
                  <a:srgbClr val="6BE9D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capital duro” del mercado laboral. </a:t>
            </a:r>
          </a:p>
          <a:p>
            <a:pPr algn="ctr"/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3470150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175FB057-E0C6-3124-8E05-5A2EA8D395E7}"/>
              </a:ext>
            </a:extLst>
          </p:cNvPr>
          <p:cNvGrpSpPr/>
          <p:nvPr/>
        </p:nvGrpSpPr>
        <p:grpSpPr>
          <a:xfrm flipH="1">
            <a:off x="-1" y="-1"/>
            <a:ext cx="12192001" cy="6858001"/>
            <a:chOff x="-1" y="-1"/>
            <a:chExt cx="12192001" cy="685800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406B92E-F544-6CEF-1A6D-3C5F3839F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DACB4727-DBC7-CDAC-3746-0E0B0D136D1D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pic>
        <p:nvPicPr>
          <p:cNvPr id="8" name="Imagen 7" descr="Forma&#10;&#10;El contenido generado por IA puede ser incorrecto.">
            <a:extLst>
              <a:ext uri="{FF2B5EF4-FFF2-40B4-BE49-F238E27FC236}">
                <a16:creationId xmlns:a16="http://schemas.microsoft.com/office/drawing/2014/main" id="{1C6C0FBA-4A4B-2DD7-2D6C-E7B68C4A0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2"/>
          <a:stretch/>
        </p:blipFill>
        <p:spPr>
          <a:xfrm>
            <a:off x="5881687" y="0"/>
            <a:ext cx="6310313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C3F6E08-27C4-D546-5C60-A829C3E758FB}"/>
              </a:ext>
            </a:extLst>
          </p:cNvPr>
          <p:cNvSpPr/>
          <p:nvPr/>
        </p:nvSpPr>
        <p:spPr>
          <a:xfrm>
            <a:off x="475636" y="1896589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A</a:t>
            </a:r>
            <a:endParaRPr lang="es-CO" sz="96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DC62028-2452-5976-8C93-9FA6A134429D}"/>
              </a:ext>
            </a:extLst>
          </p:cNvPr>
          <p:cNvSpPr txBox="1"/>
          <p:nvPr/>
        </p:nvSpPr>
        <p:spPr>
          <a:xfrm>
            <a:off x="837486" y="2408305"/>
            <a:ext cx="49722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40% 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de las competencias básicas necesarias para desempeñar los puestos de trabajo se verán alteradas en los próximos cinco años.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5AA6074-6C85-12A4-2C06-253B5CB0AC1C}"/>
              </a:ext>
            </a:extLst>
          </p:cNvPr>
          <p:cNvSpPr/>
          <p:nvPr/>
        </p:nvSpPr>
        <p:spPr>
          <a:xfrm>
            <a:off x="475635" y="3854855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B</a:t>
            </a:r>
            <a:endParaRPr lang="es-CO" sz="96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1A3EAC-45AC-C851-3BA0-6865D5FD7B71}"/>
              </a:ext>
            </a:extLst>
          </p:cNvPr>
          <p:cNvSpPr txBox="1"/>
          <p:nvPr/>
        </p:nvSpPr>
        <p:spPr>
          <a:xfrm>
            <a:off x="837486" y="4337516"/>
            <a:ext cx="48135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Se espera que se creen </a:t>
            </a:r>
            <a:r>
              <a:rPr lang="es-CO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170 millones 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de nuevos puestos de trabajo, aunque </a:t>
            </a:r>
            <a:r>
              <a:rPr lang="es-CO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92 millones 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desaparecerán.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1FF8363-DA3D-89C3-705F-CC8C6403174E}"/>
              </a:ext>
            </a:extLst>
          </p:cNvPr>
          <p:cNvSpPr/>
          <p:nvPr/>
        </p:nvSpPr>
        <p:spPr>
          <a:xfrm>
            <a:off x="6357324" y="1896589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chemeClr val="bg1">
                    <a:alpha val="38000"/>
                  </a:scheme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C</a:t>
            </a:r>
            <a:endParaRPr lang="es-CO" sz="9600" dirty="0">
              <a:solidFill>
                <a:schemeClr val="bg1">
                  <a:alpha val="38000"/>
                </a:scheme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9D10E73-0BBE-AE29-9E91-D53CEF42754A}"/>
              </a:ext>
            </a:extLst>
          </p:cNvPr>
          <p:cNvSpPr txBox="1"/>
          <p:nvPr/>
        </p:nvSpPr>
        <p:spPr>
          <a:xfrm>
            <a:off x="6719173" y="2408305"/>
            <a:ext cx="48135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casi el </a:t>
            </a:r>
            <a:r>
              <a:rPr lang="es-CO" sz="2800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80%</a:t>
            </a:r>
            <a:r>
              <a:rPr lang="es-CO" sz="20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de los empleadores afirman que el reciclaje y la mejora de las competencias serán fundamentales para su estrategia empresarial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F418BE7-3AB6-F0ED-90E7-02407FD82152}"/>
              </a:ext>
            </a:extLst>
          </p:cNvPr>
          <p:cNvSpPr/>
          <p:nvPr/>
        </p:nvSpPr>
        <p:spPr>
          <a:xfrm>
            <a:off x="6357323" y="3854855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chemeClr val="bg1">
                    <a:alpha val="38000"/>
                  </a:scheme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D</a:t>
            </a:r>
            <a:endParaRPr lang="es-CO" sz="9600" dirty="0">
              <a:solidFill>
                <a:schemeClr val="bg1">
                  <a:alpha val="38000"/>
                </a:scheme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132108E-9C05-B861-F1E4-4560509C8BF4}"/>
              </a:ext>
            </a:extLst>
          </p:cNvPr>
          <p:cNvSpPr txBox="1"/>
          <p:nvPr/>
        </p:nvSpPr>
        <p:spPr>
          <a:xfrm>
            <a:off x="6719174" y="4337516"/>
            <a:ext cx="50455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La capacidad de atraer, retener y potenciar el talento que puede adaptarse, crear y colaborar determinará la competitividad futura. La serie «Competencias para la nueva economía»</a:t>
            </a:r>
            <a:endParaRPr lang="es-ES" sz="2000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900D9549-7C06-1C34-B120-61E065AF6A41}"/>
              </a:ext>
            </a:extLst>
          </p:cNvPr>
          <p:cNvSpPr/>
          <p:nvPr/>
        </p:nvSpPr>
        <p:spPr>
          <a:xfrm>
            <a:off x="-868125" y="565485"/>
            <a:ext cx="12007612" cy="926431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B28273-55FF-4575-A7D0-9FD798281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635" y="356395"/>
            <a:ext cx="9206827" cy="1325563"/>
          </a:xfrm>
        </p:spPr>
        <p:txBody>
          <a:bodyPr/>
          <a:lstStyle/>
          <a:p>
            <a:r>
              <a:rPr lang="es-ES" sz="34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Nos da la pauta de para donde vamos</a:t>
            </a:r>
            <a:endParaRPr lang="es-CO" sz="34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DE3907A7-C35B-867D-50E7-E7B416E1CD1A}"/>
              </a:ext>
            </a:extLst>
          </p:cNvPr>
          <p:cNvSpPr/>
          <p:nvPr/>
        </p:nvSpPr>
        <p:spPr>
          <a:xfrm>
            <a:off x="8975239" y="456997"/>
            <a:ext cx="5279767" cy="17366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36EB0A-8539-49CC-B152-88B52F983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946" y="588399"/>
            <a:ext cx="2327023" cy="14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53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26AF4C6C-4A2C-1DA3-AA63-F688104D5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82A1283-DCA2-4C32-A8A1-9C2A2E4023CB}"/>
              </a:ext>
            </a:extLst>
          </p:cNvPr>
          <p:cNvSpPr txBox="1"/>
          <p:nvPr/>
        </p:nvSpPr>
        <p:spPr>
          <a:xfrm>
            <a:off x="2302745" y="2578132"/>
            <a:ext cx="7719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Balance entre las humanidad y adaptabilidad tecnológica</a:t>
            </a:r>
            <a:endParaRPr lang="es-CO" sz="40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3D33D5-531C-4246-BD03-9A22AE509E16}"/>
              </a:ext>
            </a:extLst>
          </p:cNvPr>
          <p:cNvSpPr txBox="1"/>
          <p:nvPr/>
        </p:nvSpPr>
        <p:spPr>
          <a:xfrm>
            <a:off x="2456951" y="4205018"/>
            <a:ext cx="741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Las competencias Humanas, son la Clave</a:t>
            </a:r>
            <a:endParaRPr lang="es-CO" sz="2800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11906BB-932B-8A82-CE94-02BF4FCEDF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9553" y="2274685"/>
            <a:ext cx="2111001" cy="148971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D53D5CF-535D-C03C-3422-84FFD7F82A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569058" y="2906797"/>
            <a:ext cx="2111001" cy="148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82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695D82A-3E47-79D3-1DA2-4C527A89F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978D5DE-BFD0-A311-8A07-17EBCA1E0DDF}"/>
              </a:ext>
            </a:extLst>
          </p:cNvPr>
          <p:cNvSpPr/>
          <p:nvPr/>
        </p:nvSpPr>
        <p:spPr>
          <a:xfrm>
            <a:off x="-1" y="0"/>
            <a:ext cx="3102965" cy="6857999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68F857-AF7E-48EC-9FE6-1F9B8DF4C98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FF1F4"/>
              </a:clrFrom>
              <a:clrTo>
                <a:srgbClr val="EFF1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1895" y="1624127"/>
            <a:ext cx="8669335" cy="502841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0EFF78-2C0B-4644-A321-15536842E0FA}"/>
              </a:ext>
            </a:extLst>
          </p:cNvPr>
          <p:cNvSpPr txBox="1"/>
          <p:nvPr/>
        </p:nvSpPr>
        <p:spPr>
          <a:xfrm>
            <a:off x="410775" y="3790217"/>
            <a:ext cx="29110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Creatividad y resolución de problemas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Aprendizaje y crecimiento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Inteligencia Emocional</a:t>
            </a:r>
          </a:p>
          <a:p>
            <a: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Colaboración y comunicación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293C3B3-0642-BC9E-C10C-4B91AEDB968D}"/>
              </a:ext>
            </a:extLst>
          </p:cNvPr>
          <p:cNvSpPr/>
          <p:nvPr/>
        </p:nvSpPr>
        <p:spPr>
          <a:xfrm>
            <a:off x="455745" y="3932143"/>
            <a:ext cx="153038" cy="152004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15CBE65E-5B0B-63DF-A8CC-E3A759644A36}"/>
              </a:ext>
            </a:extLst>
          </p:cNvPr>
          <p:cNvSpPr/>
          <p:nvPr/>
        </p:nvSpPr>
        <p:spPr>
          <a:xfrm>
            <a:off x="455745" y="4789081"/>
            <a:ext cx="153038" cy="152004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BCFA1C2-8CA7-A36E-1AD0-23E748C67E9C}"/>
              </a:ext>
            </a:extLst>
          </p:cNvPr>
          <p:cNvSpPr/>
          <p:nvPr/>
        </p:nvSpPr>
        <p:spPr>
          <a:xfrm>
            <a:off x="455745" y="5266348"/>
            <a:ext cx="153038" cy="152004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D62D956-E4E7-C853-B3B1-3C9151965938}"/>
              </a:ext>
            </a:extLst>
          </p:cNvPr>
          <p:cNvSpPr/>
          <p:nvPr/>
        </p:nvSpPr>
        <p:spPr>
          <a:xfrm>
            <a:off x="452928" y="5809857"/>
            <a:ext cx="153038" cy="152004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DA288E5-9FE5-A3E3-FFF9-40FBE17B15BF}"/>
              </a:ext>
            </a:extLst>
          </p:cNvPr>
          <p:cNvSpPr/>
          <p:nvPr/>
        </p:nvSpPr>
        <p:spPr>
          <a:xfrm>
            <a:off x="-868125" y="565485"/>
            <a:ext cx="12343150" cy="926431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78D8DEA-7717-44FD-99EC-AC24F91C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0935" y="365918"/>
            <a:ext cx="12343151" cy="1325563"/>
          </a:xfrm>
        </p:spPr>
        <p:txBody>
          <a:bodyPr>
            <a:normAutofit/>
          </a:bodyPr>
          <a:lstStyle/>
          <a:p>
            <a:pPr algn="ctr"/>
            <a:r>
              <a:rPr lang="es-ES" sz="28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¿Cuáles competencias humanas continuar fortaleciendo?</a:t>
            </a:r>
            <a:endParaRPr lang="es-CO" sz="28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313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B2479DA6-6F43-5FF8-9B52-653C470EE6B5}"/>
              </a:ext>
            </a:extLst>
          </p:cNvPr>
          <p:cNvGrpSpPr/>
          <p:nvPr/>
        </p:nvGrpSpPr>
        <p:grpSpPr>
          <a:xfrm flipH="1">
            <a:off x="-1" y="-1"/>
            <a:ext cx="12192001" cy="6858001"/>
            <a:chOff x="-1" y="-1"/>
            <a:chExt cx="12192001" cy="6858001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05FD1AFF-7FD4-315A-DDEB-EB4367D78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8E4B34AD-11C4-6C7C-EF99-AD1658A9D203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38655729-4C48-1E35-8042-B159AAD65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2"/>
          <a:stretch/>
        </p:blipFill>
        <p:spPr>
          <a:xfrm>
            <a:off x="5881687" y="0"/>
            <a:ext cx="6310313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EFC8E3-3D0B-47DC-BAAD-52E5F562F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4201" y="2038161"/>
            <a:ext cx="553525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2000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Habilidades comerciales y profesionales: </a:t>
            </a:r>
            <a:r>
              <a:rPr lang="es-CO" sz="20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habilidades especializadas y prácticas para realizar tareas en ocupaciones técnicas.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2000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Habilidades empresariales: </a:t>
            </a:r>
            <a:r>
              <a:rPr lang="es-CO" sz="20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la capacidad combinada de gestionar con confianza tareas y retos, al tiempo que se aplican competencias empresariales prácticas, como la gestión de proyectos y la gestión financiera.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625F1D-1F43-467E-9DA7-73F64E9ED25F}"/>
              </a:ext>
            </a:extLst>
          </p:cNvPr>
          <p:cNvSpPr txBox="1"/>
          <p:nvPr/>
        </p:nvSpPr>
        <p:spPr>
          <a:xfrm>
            <a:off x="7966472" y="6396335"/>
            <a:ext cx="4225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Unlocking the Human Advantage WEF </a:t>
            </a: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Dic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2025. </a:t>
            </a:r>
            <a:r>
              <a:rPr kumimoji="0" lang="es-ES" sz="1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Habilidades para la nueva economía: liberar la ventaja humana</a:t>
            </a:r>
            <a:endParaRPr kumimoji="0" lang="es-CO" sz="1200" b="0" i="1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095EAFD-9F95-3205-F909-2408E04A4390}"/>
              </a:ext>
            </a:extLst>
          </p:cNvPr>
          <p:cNvSpPr/>
          <p:nvPr/>
        </p:nvSpPr>
        <p:spPr>
          <a:xfrm>
            <a:off x="493257" y="1441107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1</a:t>
            </a:r>
            <a:endParaRPr lang="es-CO" sz="96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6058CC2-4E51-9BD4-A43C-D3ED50D34CA1}"/>
              </a:ext>
            </a:extLst>
          </p:cNvPr>
          <p:cNvSpPr txBox="1"/>
          <p:nvPr/>
        </p:nvSpPr>
        <p:spPr>
          <a:xfrm>
            <a:off x="855107" y="1952823"/>
            <a:ext cx="4030400" cy="729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Competencias centradas en el ser humano.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3FADF58-2164-E11F-9BA6-A92E94E09C4E}"/>
              </a:ext>
            </a:extLst>
          </p:cNvPr>
          <p:cNvSpPr/>
          <p:nvPr/>
        </p:nvSpPr>
        <p:spPr>
          <a:xfrm>
            <a:off x="513495" y="2644170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2</a:t>
            </a:r>
            <a:endParaRPr lang="es-CO" sz="96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493A655-F570-0FE2-5195-1B2D0273975B}"/>
              </a:ext>
            </a:extLst>
          </p:cNvPr>
          <p:cNvSpPr txBox="1"/>
          <p:nvPr/>
        </p:nvSpPr>
        <p:spPr>
          <a:xfrm>
            <a:off x="855107" y="3010767"/>
            <a:ext cx="47619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Competencias en inteligencia artificial, datos y tecnología digital: 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la capacidad de utilizar tecnologías digitales, analizar e interpretar datos, y aplicar herramientas IA.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0E50A0E-E3B9-B3C3-45BB-1EC4AA499E98}"/>
              </a:ext>
            </a:extLst>
          </p:cNvPr>
          <p:cNvSpPr/>
          <p:nvPr/>
        </p:nvSpPr>
        <p:spPr>
          <a:xfrm>
            <a:off x="533733" y="4367137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3</a:t>
            </a:r>
            <a:endParaRPr lang="es-CO" sz="96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D1371D-DE01-7B7B-C0C0-56346BCBE1BF}"/>
              </a:ext>
            </a:extLst>
          </p:cNvPr>
          <p:cNvSpPr txBox="1"/>
          <p:nvPr/>
        </p:nvSpPr>
        <p:spPr>
          <a:xfrm>
            <a:off x="945934" y="4763908"/>
            <a:ext cx="4475150" cy="1387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Habilidades ecológicas y de sostenibilidad:</a:t>
            </a:r>
            <a:r>
              <a:rPr lang="es-CO" sz="1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conocimientos y habilidades necesarios para apoyar la gestión medioambiental. 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48E8FA9D-8C69-3017-9C12-1A29CBD4139E}"/>
              </a:ext>
            </a:extLst>
          </p:cNvPr>
          <p:cNvSpPr/>
          <p:nvPr/>
        </p:nvSpPr>
        <p:spPr>
          <a:xfrm>
            <a:off x="-868125" y="565485"/>
            <a:ext cx="12007612" cy="926431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0E9F21-ED95-42D2-9101-E6A911FE5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6" y="378789"/>
            <a:ext cx="10515600" cy="1325563"/>
          </a:xfrm>
        </p:spPr>
        <p:txBody>
          <a:bodyPr/>
          <a:lstStyle/>
          <a:p>
            <a:pPr algn="ctr"/>
            <a:r>
              <a:rPr lang="es-ES" sz="34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Competencias fundamentales en equilibrio</a:t>
            </a:r>
            <a:endParaRPr lang="es-CO" sz="34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3C4708D-C6B4-E86A-6C51-346BF387E7A7}"/>
              </a:ext>
            </a:extLst>
          </p:cNvPr>
          <p:cNvSpPr/>
          <p:nvPr/>
        </p:nvSpPr>
        <p:spPr>
          <a:xfrm>
            <a:off x="6117385" y="1588030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chemeClr val="bg1">
                    <a:alpha val="38000"/>
                  </a:scheme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4</a:t>
            </a:r>
            <a:endParaRPr lang="es-CO" sz="9600" dirty="0">
              <a:solidFill>
                <a:schemeClr val="bg1">
                  <a:alpha val="38000"/>
                </a:scheme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8EBD4F0-6F73-AEF8-E33B-EEF63747080F}"/>
              </a:ext>
            </a:extLst>
          </p:cNvPr>
          <p:cNvSpPr/>
          <p:nvPr/>
        </p:nvSpPr>
        <p:spPr>
          <a:xfrm>
            <a:off x="6137623" y="3194248"/>
            <a:ext cx="905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dirty="0">
                <a:solidFill>
                  <a:schemeClr val="bg1">
                    <a:alpha val="38000"/>
                  </a:scheme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5</a:t>
            </a:r>
            <a:endParaRPr lang="es-CO" sz="9600" dirty="0">
              <a:solidFill>
                <a:schemeClr val="bg1">
                  <a:alpha val="38000"/>
                </a:scheme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64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4FB9CD94-BC36-91B6-017C-7FDE14506BE0}"/>
              </a:ext>
            </a:extLst>
          </p:cNvPr>
          <p:cNvGrpSpPr/>
          <p:nvPr/>
        </p:nvGrpSpPr>
        <p:grpSpPr>
          <a:xfrm flipH="1">
            <a:off x="-1" y="-1"/>
            <a:ext cx="12192001" cy="6858001"/>
            <a:chOff x="-1" y="-1"/>
            <a:chExt cx="12192001" cy="6858001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AD3D7FF-9B40-3546-7A1F-B0A03069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A7993AE2-F9CE-0258-65E2-5E463A045068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pic>
        <p:nvPicPr>
          <p:cNvPr id="6" name="Imagen 5" descr="Forma&#10;&#10;El contenido generado por IA puede ser incorrecto.">
            <a:extLst>
              <a:ext uri="{FF2B5EF4-FFF2-40B4-BE49-F238E27FC236}">
                <a16:creationId xmlns:a16="http://schemas.microsoft.com/office/drawing/2014/main" id="{A48DEBCC-F775-DE37-8C5B-76206530E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2"/>
          <a:stretch/>
        </p:blipFill>
        <p:spPr>
          <a:xfrm>
            <a:off x="5881687" y="0"/>
            <a:ext cx="6310313" cy="68580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F103F41-8BB8-2EFE-4C31-3B39A5961590}"/>
              </a:ext>
            </a:extLst>
          </p:cNvPr>
          <p:cNvSpPr/>
          <p:nvPr/>
        </p:nvSpPr>
        <p:spPr>
          <a:xfrm>
            <a:off x="-868125" y="565485"/>
            <a:ext cx="9385108" cy="926431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0B3CEE-3114-4C97-B026-A0A9167F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3207"/>
            <a:ext cx="10515600" cy="1325563"/>
          </a:xfrm>
        </p:spPr>
        <p:txBody>
          <a:bodyPr/>
          <a:lstStyle/>
          <a:p>
            <a:r>
              <a:rPr lang="es-ES" sz="3400" dirty="0" err="1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Power</a:t>
            </a:r>
            <a:r>
              <a:rPr lang="es-ES" sz="34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 </a:t>
            </a:r>
            <a:r>
              <a:rPr lang="es-ES" sz="3400" dirty="0" err="1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Skills</a:t>
            </a:r>
            <a:r>
              <a:rPr lang="es-ES" sz="34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  Más Demandadas</a:t>
            </a:r>
            <a:endParaRPr lang="es-CO" sz="34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4B4625-14E9-44FA-8DEA-6943D9692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14" y="2057402"/>
            <a:ext cx="510261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Habilidades que se adquieren con la experiencia y relacionamiento con otros.  </a:t>
            </a:r>
          </a:p>
          <a:p>
            <a:pPr marL="0" indent="0">
              <a:buNone/>
            </a:pPr>
            <a:endParaRPr lang="es-ES" sz="22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pPr marL="0" indent="0">
              <a:buNone/>
            </a:pPr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El top 5 de las más demandadas.</a:t>
            </a:r>
          </a:p>
          <a:p>
            <a:pPr marL="0" indent="0">
              <a:buNone/>
            </a:pPr>
            <a:endParaRPr lang="es-ES" sz="22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  <a:p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Creatividad.</a:t>
            </a:r>
          </a:p>
          <a:p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Persuasión.</a:t>
            </a:r>
          </a:p>
          <a:p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Colaboración.</a:t>
            </a:r>
          </a:p>
          <a:p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Adaptabilidad.</a:t>
            </a:r>
          </a:p>
          <a:p>
            <a:r>
              <a:rPr lang="es-ES" sz="22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Inteligencia emocional.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F728458-3340-4DF7-9FFC-19EA42571FEA}"/>
              </a:ext>
            </a:extLst>
          </p:cNvPr>
          <p:cNvSpPr/>
          <p:nvPr/>
        </p:nvSpPr>
        <p:spPr>
          <a:xfrm>
            <a:off x="6905724" y="1724195"/>
            <a:ext cx="6720335" cy="4836178"/>
          </a:xfrm>
          <a:prstGeom prst="roundRect">
            <a:avLst/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B2154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EDB8C6-1E68-47D0-82B7-A5D2FB8E0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462" y="1952061"/>
            <a:ext cx="3529131" cy="2348476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90FD91FC-9B21-878E-4A10-CDC214B42E0D}"/>
              </a:ext>
            </a:extLst>
          </p:cNvPr>
          <p:cNvSpPr/>
          <p:nvPr/>
        </p:nvSpPr>
        <p:spPr>
          <a:xfrm>
            <a:off x="706684" y="4216316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6166EFC9-6345-0BF8-741F-DFC9AE532687}"/>
              </a:ext>
            </a:extLst>
          </p:cNvPr>
          <p:cNvSpPr/>
          <p:nvPr/>
        </p:nvSpPr>
        <p:spPr>
          <a:xfrm>
            <a:off x="706684" y="4621622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B28F924-75D5-5167-B6A6-08ABF7635B29}"/>
              </a:ext>
            </a:extLst>
          </p:cNvPr>
          <p:cNvSpPr/>
          <p:nvPr/>
        </p:nvSpPr>
        <p:spPr>
          <a:xfrm>
            <a:off x="706684" y="5026928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5E706A1-B2D9-4812-C394-0023E499A46E}"/>
              </a:ext>
            </a:extLst>
          </p:cNvPr>
          <p:cNvSpPr/>
          <p:nvPr/>
        </p:nvSpPr>
        <p:spPr>
          <a:xfrm>
            <a:off x="706684" y="5432234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D8DDAC8B-6F58-3740-8724-A79225785891}"/>
              </a:ext>
            </a:extLst>
          </p:cNvPr>
          <p:cNvSpPr/>
          <p:nvPr/>
        </p:nvSpPr>
        <p:spPr>
          <a:xfrm>
            <a:off x="706684" y="5830866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2FE9031-E1CE-8C95-B0A7-445A0483AB57}"/>
              </a:ext>
            </a:extLst>
          </p:cNvPr>
          <p:cNvSpPr txBox="1"/>
          <p:nvPr/>
        </p:nvSpPr>
        <p:spPr>
          <a:xfrm>
            <a:off x="7581430" y="4346637"/>
            <a:ext cx="72477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rial Black" panose="020B0A04020102020204" pitchFamily="34" charset="0"/>
              </a:rPr>
              <a:t>     Top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rial Black" panose="020B0A04020102020204" pitchFamily="34" charset="0"/>
              </a:rPr>
              <a:t>Hard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rial Black" panose="020B0A04020102020204" pitchFamily="34" charset="0"/>
              </a:rPr>
              <a:t>Skills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0B2154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B2154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Medium" panose="02000600000000000000" pitchFamily="2" charset="0"/>
                <a:ea typeface="Aktifo-A Medium" panose="02000600000000000000" pitchFamily="2" charset="0"/>
              </a:rPr>
              <a:t>Habilidades en 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Medium" panose="02000600000000000000" pitchFamily="2" charset="0"/>
                <a:ea typeface="Aktifo-A Medium" panose="02000600000000000000" pitchFamily="2" charset="0"/>
              </a:rPr>
              <a:t>Idiomas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Medium" panose="02000600000000000000" pitchFamily="2" charset="0"/>
                <a:ea typeface="Aktifo-A Medium" panose="02000600000000000000" pitchFamily="2" charset="0"/>
              </a:rPr>
              <a:t>Habilidades en análisis de datos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Medium" panose="02000600000000000000" pitchFamily="2" charset="0"/>
                <a:ea typeface="Aktifo-A Medium" panose="02000600000000000000" pitchFamily="2" charset="0"/>
              </a:rPr>
              <a:t>Ciberseguridad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0B2154"/>
              </a:solidFill>
              <a:effectLst/>
              <a:uLnTx/>
              <a:uFillTx/>
              <a:latin typeface="Aktifo-A Medium" panose="02000600000000000000" pitchFamily="2" charset="0"/>
              <a:ea typeface="Aktifo-A Medium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29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6E8B61A-077C-2936-A573-59E1F4552D67}"/>
              </a:ext>
            </a:extLst>
          </p:cNvPr>
          <p:cNvGrpSpPr/>
          <p:nvPr/>
        </p:nvGrpSpPr>
        <p:grpSpPr>
          <a:xfrm flipH="1">
            <a:off x="-1" y="-134911"/>
            <a:ext cx="12337297" cy="7105337"/>
            <a:chOff x="-145297" y="-134911"/>
            <a:chExt cx="12337297" cy="710533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DC1A027-0493-B1DD-6D01-F7560573F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311E09B9-2E80-37E0-00B1-938D2D9ECD44}"/>
                </a:ext>
              </a:extLst>
            </p:cNvPr>
            <p:cNvSpPr/>
            <p:nvPr/>
          </p:nvSpPr>
          <p:spPr>
            <a:xfrm>
              <a:off x="-145297" y="-134911"/>
              <a:ext cx="4869698" cy="7105337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3E24FE66-5592-3036-C27F-E4AFD2516E0B}"/>
              </a:ext>
            </a:extLst>
          </p:cNvPr>
          <p:cNvSpPr/>
          <p:nvPr/>
        </p:nvSpPr>
        <p:spPr>
          <a:xfrm>
            <a:off x="6450793" y="287381"/>
            <a:ext cx="5741207" cy="627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055B1C-2DDE-4969-90C5-617149A16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99" y="659531"/>
            <a:ext cx="5400594" cy="17962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32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¿Qué hacer para desarrollar y fortalecer competencias en los diferentes entornos?</a:t>
            </a:r>
            <a:endParaRPr lang="es-CO" sz="3200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31CFF1-7853-4512-8B8E-574A45B9C491}"/>
              </a:ext>
            </a:extLst>
          </p:cNvPr>
          <p:cNvSpPr txBox="1"/>
          <p:nvPr/>
        </p:nvSpPr>
        <p:spPr>
          <a:xfrm>
            <a:off x="472953" y="2601516"/>
            <a:ext cx="569271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Incentivar el autodesarrollo, la curiosidad y el interés en las personas.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Posibilitar ecosistemas de aprendizaje conectando ofertas internas y externas con diversas experiencias de aprendizaje.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Brindar los tiempos y espacios, el propósito de aprender y sentido.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Conectar con desempeño y resultados que evidencien, ¿Para que aprender ?, ¿Qué le permite a la persona hacer con lo que aprender?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Tener sistemas de valoración y </a:t>
            </a:r>
            <a:r>
              <a:rPr lang="es-ES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feedback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7914647-0FCC-702E-EFCA-A92F4907CEFC}"/>
              </a:ext>
            </a:extLst>
          </p:cNvPr>
          <p:cNvSpPr/>
          <p:nvPr/>
        </p:nvSpPr>
        <p:spPr>
          <a:xfrm>
            <a:off x="512036" y="2731512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EFF0265-6E10-85E3-E2EA-D52E0C948645}"/>
              </a:ext>
            </a:extLst>
          </p:cNvPr>
          <p:cNvSpPr/>
          <p:nvPr/>
        </p:nvSpPr>
        <p:spPr>
          <a:xfrm>
            <a:off x="512036" y="3319975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A04A074-A944-3A56-1B5E-B77778C55EF0}"/>
              </a:ext>
            </a:extLst>
          </p:cNvPr>
          <p:cNvSpPr/>
          <p:nvPr/>
        </p:nvSpPr>
        <p:spPr>
          <a:xfrm>
            <a:off x="512036" y="4242232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8A7A0877-AE9F-1425-2605-FCFD13A5034D}"/>
              </a:ext>
            </a:extLst>
          </p:cNvPr>
          <p:cNvSpPr/>
          <p:nvPr/>
        </p:nvSpPr>
        <p:spPr>
          <a:xfrm>
            <a:off x="512036" y="4867134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D29DE10-BE72-6D1F-2ABE-197573CD30DF}"/>
              </a:ext>
            </a:extLst>
          </p:cNvPr>
          <p:cNvSpPr/>
          <p:nvPr/>
        </p:nvSpPr>
        <p:spPr>
          <a:xfrm>
            <a:off x="512036" y="6095342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45B079CF-4426-2653-0662-F191F4B14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7"/>
          <a:stretch/>
        </p:blipFill>
        <p:spPr>
          <a:xfrm>
            <a:off x="6338578" y="562933"/>
            <a:ext cx="5817326" cy="60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04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C9246-DF42-CE18-5D9E-BFFB1FB9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&#10;&#10;El contenido generado por IA puede ser incorrecto.">
            <a:extLst>
              <a:ext uri="{FF2B5EF4-FFF2-40B4-BE49-F238E27FC236}">
                <a16:creationId xmlns:a16="http://schemas.microsoft.com/office/drawing/2014/main" id="{3D949BA7-14A2-48C3-383F-85E59DA23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FF4F1E6-7B52-A2DB-29E4-B3706055E0D0}"/>
              </a:ext>
            </a:extLst>
          </p:cNvPr>
          <p:cNvSpPr/>
          <p:nvPr/>
        </p:nvSpPr>
        <p:spPr>
          <a:xfrm>
            <a:off x="287528" y="616944"/>
            <a:ext cx="11616944" cy="6145959"/>
          </a:xfrm>
          <a:prstGeom prst="roundRect">
            <a:avLst>
              <a:gd name="adj" fmla="val 3933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FF9EE18-216C-6A69-AE39-0ADD0C8B12BE}"/>
              </a:ext>
            </a:extLst>
          </p:cNvPr>
          <p:cNvSpPr/>
          <p:nvPr/>
        </p:nvSpPr>
        <p:spPr>
          <a:xfrm>
            <a:off x="-879141" y="345148"/>
            <a:ext cx="12007612" cy="926431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8C561F-E8E6-FEE0-DB0C-551998E1FD5B}"/>
              </a:ext>
            </a:extLst>
          </p:cNvPr>
          <p:cNvSpPr txBox="1"/>
          <p:nvPr/>
        </p:nvSpPr>
        <p:spPr>
          <a:xfrm>
            <a:off x="4006953" y="475349"/>
            <a:ext cx="387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Patrocinadores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6806DB-1F06-8E33-D0E3-53E216C71E0B}"/>
              </a:ext>
            </a:extLst>
          </p:cNvPr>
          <p:cNvSpPr txBox="1"/>
          <p:nvPr/>
        </p:nvSpPr>
        <p:spPr>
          <a:xfrm>
            <a:off x="6710903" y="1489416"/>
            <a:ext cx="4717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46226C"/>
                </a:solidFill>
                <a:latin typeface="Aktifo-A Black" panose="02000A00000000000000" charset="0"/>
                <a:ea typeface="Aktifo-A Black" panose="02000A00000000000000" charset="0"/>
              </a:rPr>
              <a:t>Redes Aliados estratégicos:</a:t>
            </a:r>
            <a:endParaRPr lang="es-CO" sz="2400" b="1" dirty="0">
              <a:solidFill>
                <a:srgbClr val="46226C"/>
              </a:solidFill>
              <a:latin typeface="Aktifo-A Black" panose="02000A00000000000000" charset="0"/>
              <a:ea typeface="Aktifo-A Black" panose="02000A00000000000000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3194EF4-4A47-7C29-9A74-6EB59235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610" y="2810112"/>
            <a:ext cx="1316082" cy="1072363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C26436CD-F3CE-9153-C055-B13CBA090DD1}"/>
              </a:ext>
            </a:extLst>
          </p:cNvPr>
          <p:cNvSpPr txBox="1"/>
          <p:nvPr/>
        </p:nvSpPr>
        <p:spPr>
          <a:xfrm>
            <a:off x="1969662" y="1992958"/>
            <a:ext cx="264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46226C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Un evento de:</a:t>
            </a:r>
            <a:endParaRPr lang="es-CO" sz="2400" dirty="0">
              <a:solidFill>
                <a:srgbClr val="46226C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57A63C8-9A9D-BF86-06AF-BA2915E57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36846" r="13441" b="36774"/>
          <a:stretch>
            <a:fillRect/>
          </a:stretch>
        </p:blipFill>
        <p:spPr>
          <a:xfrm>
            <a:off x="882995" y="2826110"/>
            <a:ext cx="2702337" cy="943511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7C53EE35-AFCF-278F-BA10-481B06A49936}"/>
              </a:ext>
            </a:extLst>
          </p:cNvPr>
          <p:cNvCxnSpPr/>
          <p:nvPr/>
        </p:nvCxnSpPr>
        <p:spPr>
          <a:xfrm>
            <a:off x="5960125" y="1422991"/>
            <a:ext cx="0" cy="5010860"/>
          </a:xfrm>
          <a:prstGeom prst="line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4" name="Gráfico 53">
            <a:extLst>
              <a:ext uri="{FF2B5EF4-FFF2-40B4-BE49-F238E27FC236}">
                <a16:creationId xmlns:a16="http://schemas.microsoft.com/office/drawing/2014/main" id="{7595CA88-E266-14D3-E861-EE8FC627A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6980" y="4099332"/>
            <a:ext cx="4332368" cy="113330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3F83E99-268F-9448-6FE1-CF19E61CC70E}"/>
              </a:ext>
            </a:extLst>
          </p:cNvPr>
          <p:cNvSpPr txBox="1"/>
          <p:nvPr/>
        </p:nvSpPr>
        <p:spPr>
          <a:xfrm>
            <a:off x="6358840" y="2055560"/>
            <a:ext cx="5069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control_it</a:t>
            </a:r>
            <a:r>
              <a:rPr lang="es-CO" sz="2400" b="1" dirty="0"/>
              <a:t>_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Svaitgroup</a:t>
            </a:r>
            <a:endParaRPr lang="es-CO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Fortioncol</a:t>
            </a:r>
            <a:endParaRPr lang="es-CO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Datekglobal</a:t>
            </a:r>
            <a:endParaRPr lang="es-CO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Softnetsas</a:t>
            </a:r>
            <a:endParaRPr lang="es-CO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Zonasegurasas</a:t>
            </a:r>
            <a:endParaRPr lang="es-CO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Edudidactical</a:t>
            </a:r>
            <a:endParaRPr lang="es-CO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Mocomunicaciones</a:t>
            </a:r>
            <a:endParaRPr lang="es-CO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Fenalcoantioquia</a:t>
            </a:r>
            <a:endParaRPr lang="es-CO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Mesaticoficial</a:t>
            </a:r>
            <a:endParaRPr lang="es-CO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CO" sz="2400" b="1" dirty="0" err="1"/>
              <a:t>Universidadces</a:t>
            </a:r>
            <a:endParaRPr lang="es-CO" sz="2400" b="1" dirty="0"/>
          </a:p>
          <a:p>
            <a:pPr algn="ctr"/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1983277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93EA09BE-8128-E64E-9F48-F251E3E9D0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EA52978-DB11-3DFE-DBCA-257B318F08D5}"/>
              </a:ext>
            </a:extLst>
          </p:cNvPr>
          <p:cNvSpPr/>
          <p:nvPr/>
        </p:nvSpPr>
        <p:spPr>
          <a:xfrm>
            <a:off x="0" y="1"/>
            <a:ext cx="12192001" cy="2467504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76517A62-035A-A138-4754-50AF148E679C}"/>
              </a:ext>
            </a:extLst>
          </p:cNvPr>
          <p:cNvSpPr/>
          <p:nvPr/>
        </p:nvSpPr>
        <p:spPr>
          <a:xfrm>
            <a:off x="-857391" y="578343"/>
            <a:ext cx="12007612" cy="9264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8F3CDDE-E8ED-BE62-0BEC-96D893309F7C}"/>
              </a:ext>
            </a:extLst>
          </p:cNvPr>
          <p:cNvSpPr/>
          <p:nvPr/>
        </p:nvSpPr>
        <p:spPr>
          <a:xfrm>
            <a:off x="1625210" y="1742584"/>
            <a:ext cx="1490320" cy="148025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DCCB2AB9-D9E8-BF6A-6DFB-D69E8ED7935D}"/>
              </a:ext>
            </a:extLst>
          </p:cNvPr>
          <p:cNvSpPr/>
          <p:nvPr/>
        </p:nvSpPr>
        <p:spPr>
          <a:xfrm>
            <a:off x="5770196" y="1742793"/>
            <a:ext cx="1490320" cy="148025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93DA8B73-8893-C6D8-08BA-0F619DE47C01}"/>
              </a:ext>
            </a:extLst>
          </p:cNvPr>
          <p:cNvSpPr/>
          <p:nvPr/>
        </p:nvSpPr>
        <p:spPr>
          <a:xfrm>
            <a:off x="9076470" y="1725733"/>
            <a:ext cx="1490320" cy="148025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1A2394-52D3-43C6-A5E8-09284118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82" y="402095"/>
            <a:ext cx="11564702" cy="1325563"/>
          </a:xfrm>
        </p:spPr>
        <p:txBody>
          <a:bodyPr>
            <a:normAutofit/>
          </a:bodyPr>
          <a:lstStyle/>
          <a:p>
            <a:r>
              <a:rPr lang="es-ES" sz="34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Retos: posicionar aprendizaje de competencias </a:t>
            </a:r>
            <a:endParaRPr lang="es-CO" sz="34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10002B-6D7F-40A2-AD7E-207F2FC1B9F3}"/>
              </a:ext>
            </a:extLst>
          </p:cNvPr>
          <p:cNvSpPr txBox="1"/>
          <p:nvPr/>
        </p:nvSpPr>
        <p:spPr>
          <a:xfrm>
            <a:off x="640961" y="3663244"/>
            <a:ext cx="41084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Curiosidad en el talento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Experiencias de aprendizaje diversas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Sentido y conexión de lo que se requiere aprender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Foco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Métricas e impacto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Posicionar cultura de aprendizaje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Incorporar tecnologías y agilidad en el aprendizaje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Líder como gestor de aprendizaje</a:t>
            </a:r>
            <a:endParaRPr lang="es-CO" sz="16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E7C776-CF13-4BE8-8C37-F67A3B87C7FC}"/>
              </a:ext>
            </a:extLst>
          </p:cNvPr>
          <p:cNvSpPr txBox="1"/>
          <p:nvPr/>
        </p:nvSpPr>
        <p:spPr>
          <a:xfrm>
            <a:off x="5107229" y="3663244"/>
            <a:ext cx="277451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Interés en aprendizaje continuo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Usar lo aprendido para mejorar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Adaptabilidad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Foco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AC5CC83-5991-46E0-8FD4-DF92148F8100}"/>
              </a:ext>
            </a:extLst>
          </p:cNvPr>
          <p:cNvSpPr txBox="1"/>
          <p:nvPr/>
        </p:nvSpPr>
        <p:spPr>
          <a:xfrm>
            <a:off x="8394511" y="3663244"/>
            <a:ext cx="29051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285750" indent="-285750">
              <a:buFont typeface="Arial" panose="020B0604020202020204" pitchFamily="34" charset="0"/>
              <a:buChar char="•"/>
              <a:defRPr sz="150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defRPr>
            </a:lvl1pPr>
          </a:lstStyle>
          <a:p>
            <a:r>
              <a:rPr lang="es-ES" sz="1600" dirty="0"/>
              <a:t>Incorporar competencias humanas en sus programas y experiencias</a:t>
            </a:r>
          </a:p>
          <a:p>
            <a:r>
              <a:rPr lang="es-ES" sz="1600" dirty="0"/>
              <a:t>Conectar con la realidad organizacional</a:t>
            </a:r>
          </a:p>
          <a:p>
            <a:r>
              <a:rPr lang="es-ES" sz="1600" dirty="0"/>
              <a:t>Diversidad en experiencias de aprendizaje</a:t>
            </a:r>
          </a:p>
          <a:p>
            <a:endParaRPr lang="es-ES" sz="1600" dirty="0"/>
          </a:p>
          <a:p>
            <a:endParaRPr lang="es-CO" sz="16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5F37B0-6AB3-FB6D-EF5F-655263A618AA}"/>
              </a:ext>
            </a:extLst>
          </p:cNvPr>
          <p:cNvSpPr txBox="1"/>
          <p:nvPr/>
        </p:nvSpPr>
        <p:spPr>
          <a:xfrm>
            <a:off x="1367259" y="3270617"/>
            <a:ext cx="2006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Organizaciones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CE69D75-2C0F-E1E0-6377-3FED573BC684}"/>
              </a:ext>
            </a:extLst>
          </p:cNvPr>
          <p:cNvSpPr txBox="1"/>
          <p:nvPr/>
        </p:nvSpPr>
        <p:spPr>
          <a:xfrm>
            <a:off x="5491378" y="3270617"/>
            <a:ext cx="2006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Personas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E012C86-53A4-3552-D25F-D8E6965A8E82}"/>
              </a:ext>
            </a:extLst>
          </p:cNvPr>
          <p:cNvSpPr txBox="1"/>
          <p:nvPr/>
        </p:nvSpPr>
        <p:spPr>
          <a:xfrm>
            <a:off x="8843964" y="3270617"/>
            <a:ext cx="2006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Academia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FFA5E7B-1846-5EC6-6D60-207054EF88E5}"/>
              </a:ext>
            </a:extLst>
          </p:cNvPr>
          <p:cNvSpPr/>
          <p:nvPr/>
        </p:nvSpPr>
        <p:spPr>
          <a:xfrm>
            <a:off x="707909" y="3763478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E15758A-02D5-8A79-5E9A-629909C6604E}"/>
              </a:ext>
            </a:extLst>
          </p:cNvPr>
          <p:cNvSpPr/>
          <p:nvPr/>
        </p:nvSpPr>
        <p:spPr>
          <a:xfrm>
            <a:off x="707908" y="4005346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54C46392-0536-6B9F-ED8C-61BC5E759790}"/>
              </a:ext>
            </a:extLst>
          </p:cNvPr>
          <p:cNvSpPr/>
          <p:nvPr/>
        </p:nvSpPr>
        <p:spPr>
          <a:xfrm>
            <a:off x="707907" y="4499831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06F69F98-6C3A-667D-FBF8-473882DEAE6F}"/>
              </a:ext>
            </a:extLst>
          </p:cNvPr>
          <p:cNvSpPr/>
          <p:nvPr/>
        </p:nvSpPr>
        <p:spPr>
          <a:xfrm>
            <a:off x="707906" y="4984994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EC36AADF-FFDC-C787-9B98-F88274500164}"/>
              </a:ext>
            </a:extLst>
          </p:cNvPr>
          <p:cNvSpPr/>
          <p:nvPr/>
        </p:nvSpPr>
        <p:spPr>
          <a:xfrm>
            <a:off x="707906" y="5227320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28094D5E-0585-11DE-4D0E-C3C9E65E842F}"/>
              </a:ext>
            </a:extLst>
          </p:cNvPr>
          <p:cNvSpPr/>
          <p:nvPr/>
        </p:nvSpPr>
        <p:spPr>
          <a:xfrm>
            <a:off x="707906" y="5477668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C7E0F664-8D8A-B6FC-D8D3-8FD7346087FE}"/>
              </a:ext>
            </a:extLst>
          </p:cNvPr>
          <p:cNvSpPr/>
          <p:nvPr/>
        </p:nvSpPr>
        <p:spPr>
          <a:xfrm>
            <a:off x="707906" y="5723902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6F92F4-5E7F-85D6-FA05-21B131365912}"/>
              </a:ext>
            </a:extLst>
          </p:cNvPr>
          <p:cNvSpPr/>
          <p:nvPr/>
        </p:nvSpPr>
        <p:spPr>
          <a:xfrm>
            <a:off x="707906" y="6206510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12A1A0-A48F-3CFE-C7AF-94F7BAB65C47}"/>
              </a:ext>
            </a:extLst>
          </p:cNvPr>
          <p:cNvSpPr/>
          <p:nvPr/>
        </p:nvSpPr>
        <p:spPr>
          <a:xfrm>
            <a:off x="5184336" y="3763478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16F657E1-928D-B159-9DD1-21C0A114F482}"/>
              </a:ext>
            </a:extLst>
          </p:cNvPr>
          <p:cNvSpPr/>
          <p:nvPr/>
        </p:nvSpPr>
        <p:spPr>
          <a:xfrm>
            <a:off x="5184334" y="4277092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01B02D79-37EB-3947-504F-FDB656CDFD54}"/>
              </a:ext>
            </a:extLst>
          </p:cNvPr>
          <p:cNvSpPr/>
          <p:nvPr/>
        </p:nvSpPr>
        <p:spPr>
          <a:xfrm>
            <a:off x="5184333" y="4727086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DDAE9CD5-1798-3991-4A9D-1C96FA49AB95}"/>
              </a:ext>
            </a:extLst>
          </p:cNvPr>
          <p:cNvSpPr/>
          <p:nvPr/>
        </p:nvSpPr>
        <p:spPr>
          <a:xfrm>
            <a:off x="5184333" y="4992861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6C884082-D99D-25ED-AE44-C74C46FC6370}"/>
              </a:ext>
            </a:extLst>
          </p:cNvPr>
          <p:cNvSpPr/>
          <p:nvPr/>
        </p:nvSpPr>
        <p:spPr>
          <a:xfrm>
            <a:off x="8442221" y="3763478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2C22EF47-C9E3-796E-8CE3-3AAE42F818DE}"/>
              </a:ext>
            </a:extLst>
          </p:cNvPr>
          <p:cNvSpPr/>
          <p:nvPr/>
        </p:nvSpPr>
        <p:spPr>
          <a:xfrm>
            <a:off x="8442219" y="4747112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D24A0662-D087-45F4-2229-DC7EEB070430}"/>
              </a:ext>
            </a:extLst>
          </p:cNvPr>
          <p:cNvSpPr/>
          <p:nvPr/>
        </p:nvSpPr>
        <p:spPr>
          <a:xfrm>
            <a:off x="8442218" y="5248380"/>
            <a:ext cx="116618" cy="115830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66421739-3896-B806-87BC-9A8BAAFFC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2410" y="1912775"/>
            <a:ext cx="1078826" cy="1078826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67A8169C-3C8A-6903-0635-04459F708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2794" y="2007774"/>
            <a:ext cx="1125123" cy="905372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F245AD16-57CD-6B3A-F6D3-10539F45B0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30393" y="2016321"/>
            <a:ext cx="1179823" cy="8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9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2390EC37-39EF-A951-CF23-E27571C9C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F8B9A9C-D324-A3EE-F619-FFFF49E8AFB1}"/>
              </a:ext>
            </a:extLst>
          </p:cNvPr>
          <p:cNvSpPr/>
          <p:nvPr/>
        </p:nvSpPr>
        <p:spPr>
          <a:xfrm>
            <a:off x="3645037" y="3310247"/>
            <a:ext cx="4901926" cy="801532"/>
          </a:xfrm>
          <a:prstGeom prst="roundRect">
            <a:avLst/>
          </a:prstGeom>
          <a:solidFill>
            <a:srgbClr val="6BE9D1"/>
          </a:solidFill>
          <a:ln>
            <a:noFill/>
          </a:ln>
          <a:effectLst>
            <a:outerShdw blurRad="127000" sx="102000" sy="102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D6B42388-9E28-DC20-CE3F-12AE4618EE1D}"/>
              </a:ext>
            </a:extLst>
          </p:cNvPr>
          <p:cNvSpPr txBox="1">
            <a:spLocks/>
          </p:cNvSpPr>
          <p:nvPr/>
        </p:nvSpPr>
        <p:spPr>
          <a:xfrm>
            <a:off x="3780367" y="3243893"/>
            <a:ext cx="4631267" cy="580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6600" dirty="0">
                <a:solidFill>
                  <a:srgbClr val="0B2154"/>
                </a:solidFill>
                <a:latin typeface="Aktifo-A ExtraBold" panose="02000900000000000000" pitchFamily="2" charset="0"/>
                <a:ea typeface="Aktifo-A ExtraBold" panose="02000900000000000000" pitchFamily="2" charset="0"/>
              </a:rPr>
              <a:t>!PAUSA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82F5674-6E68-9659-DDDD-C515133E575D}"/>
              </a:ext>
            </a:extLst>
          </p:cNvPr>
          <p:cNvSpPr txBox="1">
            <a:spLocks/>
          </p:cNvSpPr>
          <p:nvPr/>
        </p:nvSpPr>
        <p:spPr>
          <a:xfrm>
            <a:off x="3780366" y="4076231"/>
            <a:ext cx="4631267" cy="580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6600" dirty="0">
                <a:solidFill>
                  <a:schemeClr val="bg1"/>
                </a:solidFill>
                <a:latin typeface="Aktifo-B SemiBold" panose="02000700000000000000" pitchFamily="2" charset="0"/>
                <a:ea typeface="Aktifo-B SemiBold" panose="02000700000000000000" pitchFamily="2" charset="0"/>
              </a:rPr>
              <a:t>ACTIVA!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0D2D060-C541-3528-2AC9-9A69FA3F4B85}"/>
              </a:ext>
            </a:extLst>
          </p:cNvPr>
          <p:cNvGrpSpPr/>
          <p:nvPr/>
        </p:nvGrpSpPr>
        <p:grpSpPr>
          <a:xfrm>
            <a:off x="5508321" y="2201753"/>
            <a:ext cx="1175358" cy="970262"/>
            <a:chOff x="5508321" y="2201753"/>
            <a:chExt cx="1175358" cy="970262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B1174201-5E9F-446A-6DAA-0B6552867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08321" y="2201753"/>
              <a:ext cx="587679" cy="970262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5D2E7F5E-FC8E-1284-65FC-05039F3BE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96000" y="2201753"/>
              <a:ext cx="587679" cy="97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5836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74D9673-7A61-4952-A090-5AAB8CC9415B}"/>
              </a:ext>
            </a:extLst>
          </p:cNvPr>
          <p:cNvGrpSpPr/>
          <p:nvPr/>
        </p:nvGrpSpPr>
        <p:grpSpPr>
          <a:xfrm>
            <a:off x="-85629" y="-99151"/>
            <a:ext cx="12277629" cy="7050794"/>
            <a:chOff x="-85629" y="-99151"/>
            <a:chExt cx="12277629" cy="705079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E6E808C-2E5A-ADC9-6766-4FEB16257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7EC83F59-56B3-845C-C275-4D461B5D58A7}"/>
                </a:ext>
              </a:extLst>
            </p:cNvPr>
            <p:cNvSpPr/>
            <p:nvPr/>
          </p:nvSpPr>
          <p:spPr>
            <a:xfrm>
              <a:off x="-85629" y="-99151"/>
              <a:ext cx="4787996" cy="7050794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4F9F19CD-7053-1F0F-3DDF-324737392EA2}"/>
              </a:ext>
            </a:extLst>
          </p:cNvPr>
          <p:cNvSpPr/>
          <p:nvPr/>
        </p:nvSpPr>
        <p:spPr>
          <a:xfrm>
            <a:off x="644222" y="194655"/>
            <a:ext cx="4517326" cy="64828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6460147" y="2265651"/>
            <a:ext cx="4433253" cy="250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115000"/>
              </a:lnSpc>
              <a:spcBef>
                <a:spcPts val="1600"/>
              </a:spcBef>
              <a:spcAft>
                <a:spcPts val="267"/>
              </a:spcAft>
              <a:buClr>
                <a:srgbClr val="000000"/>
              </a:buClr>
              <a:buSzPts val="1300"/>
            </a:pPr>
            <a:r>
              <a:rPr lang="es-MX" sz="3800" b="1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  <a:sym typeface="Montserrat"/>
              </a:rPr>
              <a:t>Ecosistema para la gestión del conocimiento</a:t>
            </a:r>
            <a:endParaRPr lang="es-MX" sz="3800" b="1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  <a:sym typeface="Arial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DA18515-F51D-610E-4EC2-12A7119BB2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2" t="340" r="16133" b="2192"/>
          <a:stretch/>
        </p:blipFill>
        <p:spPr>
          <a:xfrm>
            <a:off x="756070" y="306339"/>
            <a:ext cx="4274144" cy="624532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037AC7EB-BEB9-5BF1-DC6F-80E1627FD246}"/>
              </a:ext>
            </a:extLst>
          </p:cNvPr>
          <p:cNvGrpSpPr/>
          <p:nvPr/>
        </p:nvGrpSpPr>
        <p:grpSpPr>
          <a:xfrm>
            <a:off x="-1" y="-99151"/>
            <a:ext cx="12220850" cy="7050794"/>
            <a:chOff x="-1" y="-99151"/>
            <a:chExt cx="12220850" cy="705079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DB7DB63-15B8-6CF1-C294-0320BEDD1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C56B3F4-580B-6B94-7CC7-503C6DFF6AB7}"/>
                </a:ext>
              </a:extLst>
            </p:cNvPr>
            <p:cNvSpPr/>
            <p:nvPr/>
          </p:nvSpPr>
          <p:spPr>
            <a:xfrm>
              <a:off x="9232134" y="-99151"/>
              <a:ext cx="2988715" cy="7050794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EF03F54-4637-CC56-2247-6DF77903884A}"/>
              </a:ext>
            </a:extLst>
          </p:cNvPr>
          <p:cNvSpPr/>
          <p:nvPr/>
        </p:nvSpPr>
        <p:spPr>
          <a:xfrm>
            <a:off x="-857391" y="578343"/>
            <a:ext cx="8029372" cy="710629"/>
          </a:xfrm>
          <a:prstGeom prst="roundRect">
            <a:avLst>
              <a:gd name="adj" fmla="val 50000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180AAD4-6415-15DE-339E-1C7D290C4490}"/>
              </a:ext>
            </a:extLst>
          </p:cNvPr>
          <p:cNvSpPr txBox="1">
            <a:spLocks/>
          </p:cNvSpPr>
          <p:nvPr/>
        </p:nvSpPr>
        <p:spPr>
          <a:xfrm>
            <a:off x="48268" y="709789"/>
            <a:ext cx="6880374" cy="3808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La parábola de la biblioteca silenciosa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58EAB47-E5A2-0B21-510A-141AA74129F4}"/>
              </a:ext>
            </a:extLst>
          </p:cNvPr>
          <p:cNvSpPr txBox="1"/>
          <p:nvPr/>
        </p:nvSpPr>
        <p:spPr>
          <a:xfrm>
            <a:off x="763423" y="1795030"/>
            <a:ext cx="59060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Imagina una empresa con la biblioteca más moderna (o el SharePoint más costoso).</a:t>
            </a: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Impecable, indexada por IA, acceso 24/7. Pero hay un problema: nadie entra, y que entran, no saben qué preguntar.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27C47C-1FD1-2ADD-1187-4E993F3BB52C}"/>
              </a:ext>
            </a:extLst>
          </p:cNvPr>
          <p:cNvSpPr txBox="1"/>
          <p:nvPr/>
        </p:nvSpPr>
        <p:spPr>
          <a:xfrm>
            <a:off x="763423" y="3621754"/>
            <a:ext cx="543513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Punto clave: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Una biblioteca llena de libros es solo un depósito de datos.</a:t>
            </a: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Si el dato no se mueve, no hay vida.</a:t>
            </a:r>
            <a:br>
              <a:rPr lang="es-MX" dirty="0"/>
            </a:br>
            <a:endParaRPr lang="es-CO" dirty="0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7B709040-7AA5-E039-C586-253FAF57D29A}"/>
              </a:ext>
            </a:extLst>
          </p:cNvPr>
          <p:cNvSpPr/>
          <p:nvPr/>
        </p:nvSpPr>
        <p:spPr>
          <a:xfrm>
            <a:off x="-544157" y="4792337"/>
            <a:ext cx="7022075" cy="1705492"/>
          </a:xfrm>
          <a:prstGeom prst="roundRect">
            <a:avLst>
              <a:gd name="adj" fmla="val 16433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4BAD426-897E-F04F-751A-755991ADE9B3}"/>
              </a:ext>
            </a:extLst>
          </p:cNvPr>
          <p:cNvSpPr txBox="1"/>
          <p:nvPr/>
        </p:nvSpPr>
        <p:spPr>
          <a:xfrm>
            <a:off x="763423" y="4926528"/>
            <a:ext cx="61652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Interacción rápida: </a:t>
            </a:r>
            <a:r>
              <a:rPr lang="es-MX" sz="2000" dirty="0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Pregunta al público: “Levanten la mano los que sienten que su empresa tiene más información de la que realmente usa para tomar decisiones".</a:t>
            </a:r>
            <a:endParaRPr lang="es-CO" sz="2000" dirty="0">
              <a:solidFill>
                <a:srgbClr val="0B2154"/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284B8D1-D992-1DFC-4C84-A9A9F0549633}"/>
              </a:ext>
            </a:extLst>
          </p:cNvPr>
          <p:cNvSpPr/>
          <p:nvPr/>
        </p:nvSpPr>
        <p:spPr>
          <a:xfrm>
            <a:off x="7476022" y="194655"/>
            <a:ext cx="4517326" cy="64828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8" name="Imagen 17" descr="Imagen que contiene interior, edificio, tabla, comida&#10;&#10;El contenido generado por IA puede ser incorrecto.">
            <a:extLst>
              <a:ext uri="{FF2B5EF4-FFF2-40B4-BE49-F238E27FC236}">
                <a16:creationId xmlns:a16="http://schemas.microsoft.com/office/drawing/2014/main" id="{F14B5FD0-3EC4-854F-B68F-5F70D60399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5" t="158" r="-215" b="3003"/>
          <a:stretch/>
        </p:blipFill>
        <p:spPr>
          <a:xfrm>
            <a:off x="7603718" y="319489"/>
            <a:ext cx="4280302" cy="61783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401B7E7D-7BBE-A1DA-3DC9-088DCDD912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14989"/>
            <a:ext cx="12192001" cy="685800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574E31D-3F3D-1EED-FA5E-080430ACAE83}"/>
              </a:ext>
            </a:extLst>
          </p:cNvPr>
          <p:cNvSpPr/>
          <p:nvPr/>
        </p:nvSpPr>
        <p:spPr>
          <a:xfrm>
            <a:off x="0" y="-11368"/>
            <a:ext cx="12192001" cy="1705503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FAC8661-7766-B796-ADE2-4AE2AE67D696}"/>
              </a:ext>
            </a:extLst>
          </p:cNvPr>
          <p:cNvSpPr/>
          <p:nvPr/>
        </p:nvSpPr>
        <p:spPr>
          <a:xfrm>
            <a:off x="-857391" y="478135"/>
            <a:ext cx="7737765" cy="6648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B7206A5-A1FD-A9FE-2EC9-6A1D2EBA9D74}"/>
              </a:ext>
            </a:extLst>
          </p:cNvPr>
          <p:cNvSpPr txBox="1">
            <a:spLocks/>
          </p:cNvSpPr>
          <p:nvPr/>
        </p:nvSpPr>
        <p:spPr>
          <a:xfrm>
            <a:off x="0" y="168400"/>
            <a:ext cx="60520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Escalera del valor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F6EB238-4481-E84D-3544-1DA34C5D7975}"/>
              </a:ext>
            </a:extLst>
          </p:cNvPr>
          <p:cNvSpPr txBox="1"/>
          <p:nvPr/>
        </p:nvSpPr>
        <p:spPr>
          <a:xfrm>
            <a:off x="959728" y="1111164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De datos a competencia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FB358DA-459A-94CE-5407-643B4D79F5C3}"/>
              </a:ext>
            </a:extLst>
          </p:cNvPr>
          <p:cNvSpPr/>
          <p:nvPr/>
        </p:nvSpPr>
        <p:spPr>
          <a:xfrm>
            <a:off x="282437" y="5849957"/>
            <a:ext cx="11627126" cy="858024"/>
          </a:xfrm>
          <a:prstGeom prst="roundRect">
            <a:avLst>
              <a:gd name="adj" fmla="val 16433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63F59F-75E8-E578-D49E-46A5E86A9443}"/>
              </a:ext>
            </a:extLst>
          </p:cNvPr>
          <p:cNvSpPr txBox="1"/>
          <p:nvPr/>
        </p:nvSpPr>
        <p:spPr>
          <a:xfrm>
            <a:off x="666313" y="5957771"/>
            <a:ext cx="10859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0B2154"/>
                </a:solidFill>
                <a:latin typeface="Aktifo-A Bold" panose="02000800000000000000" pitchFamily="2" charset="0"/>
                <a:ea typeface="Aktifo-A Bold" panose="02000800000000000000" pitchFamily="2" charset="0"/>
              </a:rPr>
              <a:t>Tener el manual de un Boeing 747 en la cabeza no te hace piloto. </a:t>
            </a:r>
          </a:p>
          <a:p>
            <a:pPr algn="ctr"/>
            <a:r>
              <a:rPr lang="es-MX" dirty="0">
                <a:solidFill>
                  <a:srgbClr val="0B2154"/>
                </a:solidFill>
                <a:latin typeface="Aktifo-A Bold" panose="02000800000000000000" pitchFamily="2" charset="0"/>
                <a:ea typeface="Aktifo-A Bold" panose="02000800000000000000" pitchFamily="2" charset="0"/>
              </a:rPr>
              <a:t>La competencia nace cuando el conocimiento se encuentra con la ejecución.</a:t>
            </a:r>
            <a:endParaRPr lang="es-CO" dirty="0">
              <a:solidFill>
                <a:srgbClr val="0B2154"/>
              </a:solidFill>
              <a:latin typeface="Aktifo-A Bold" panose="02000800000000000000" pitchFamily="2" charset="0"/>
              <a:ea typeface="Aktifo-A Bold" panose="02000800000000000000" pitchFamily="2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5268264-F91E-EA0B-6FC9-25358E1BA1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1337" y="5980130"/>
            <a:ext cx="579661" cy="409063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31B8189-6020-EC06-4C1B-0ABE8304F9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983801" y="6184661"/>
            <a:ext cx="579661" cy="409063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B7D3AFF-DCDA-6E07-81A8-E4D2C2E38AE7}"/>
              </a:ext>
            </a:extLst>
          </p:cNvPr>
          <p:cNvSpPr/>
          <p:nvPr/>
        </p:nvSpPr>
        <p:spPr>
          <a:xfrm>
            <a:off x="9157175" y="1191939"/>
            <a:ext cx="1373205" cy="1363928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8188DCB-7BF4-7E65-A632-B6FDE1074CB8}"/>
              </a:ext>
            </a:extLst>
          </p:cNvPr>
          <p:cNvSpPr txBox="1"/>
          <p:nvPr/>
        </p:nvSpPr>
        <p:spPr>
          <a:xfrm>
            <a:off x="8372372" y="2555867"/>
            <a:ext cx="2993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Inteligencia organizacional</a:t>
            </a:r>
            <a:endParaRPr lang="es-CO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DD9E4CF-4CCE-D061-B3CC-1E52E1B2F068}"/>
              </a:ext>
            </a:extLst>
          </p:cNvPr>
          <p:cNvSpPr txBox="1"/>
          <p:nvPr/>
        </p:nvSpPr>
        <p:spPr>
          <a:xfrm>
            <a:off x="5453014" y="3330566"/>
            <a:ext cx="2245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Conocimiento</a:t>
            </a:r>
            <a:endParaRPr lang="es-CO" dirty="0">
              <a:solidFill>
                <a:srgbClr val="0B2154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29E5BD7-75A3-D6FC-321D-1A7C25FED471}"/>
              </a:ext>
            </a:extLst>
          </p:cNvPr>
          <p:cNvSpPr txBox="1"/>
          <p:nvPr/>
        </p:nvSpPr>
        <p:spPr>
          <a:xfrm>
            <a:off x="8341840" y="3220946"/>
            <a:ext cx="30572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Es cuando ese conocimiento se traduce en una acción colectiva que resuelve un problema de un cliente o mejora un indicador.</a:t>
            </a:r>
            <a:endParaRPr lang="es-CO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0FC2482-76FC-205E-9771-EEAC94DEA59C}"/>
              </a:ext>
            </a:extLst>
          </p:cNvPr>
          <p:cNvSpPr/>
          <p:nvPr/>
        </p:nvSpPr>
        <p:spPr>
          <a:xfrm>
            <a:off x="5889101" y="1880406"/>
            <a:ext cx="1373205" cy="1363928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13DF5C9-C17D-63A1-4E90-A7F029CF031D}"/>
              </a:ext>
            </a:extLst>
          </p:cNvPr>
          <p:cNvSpPr txBox="1"/>
          <p:nvPr/>
        </p:nvSpPr>
        <p:spPr>
          <a:xfrm>
            <a:off x="5170523" y="3666183"/>
            <a:ext cx="29066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Es cuando el contenido del libro hace “clic” con lo que ya sabes. Pero ojo, saber no es poder; saber es solo potencial.</a:t>
            </a:r>
            <a:endParaRPr lang="es-CO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3569DAE-AE9D-3D33-FA82-5D08B888FAFD}"/>
              </a:ext>
            </a:extLst>
          </p:cNvPr>
          <p:cNvSpPr txBox="1"/>
          <p:nvPr/>
        </p:nvSpPr>
        <p:spPr>
          <a:xfrm>
            <a:off x="2738323" y="3952233"/>
            <a:ext cx="2245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Aprendizaje</a:t>
            </a:r>
            <a:endParaRPr lang="es-CO" dirty="0">
              <a:solidFill>
                <a:srgbClr val="0B2154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D10059F6-9C9D-26AD-CD0B-032E8ABAFBC8}"/>
              </a:ext>
            </a:extLst>
          </p:cNvPr>
          <p:cNvSpPr/>
          <p:nvPr/>
        </p:nvSpPr>
        <p:spPr>
          <a:xfrm>
            <a:off x="3174411" y="2477023"/>
            <a:ext cx="1373205" cy="1363928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92A9E0A-F186-9A08-0E88-3A73040919EB}"/>
              </a:ext>
            </a:extLst>
          </p:cNvPr>
          <p:cNvSpPr txBox="1"/>
          <p:nvPr/>
        </p:nvSpPr>
        <p:spPr>
          <a:xfrm>
            <a:off x="2847046" y="4287850"/>
            <a:ext cx="19322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Es el proceso de bajar el libro y leerlo.</a:t>
            </a:r>
            <a:endParaRPr lang="es-CO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D93CD01-5202-02E8-5ADE-AE9D2931F794}"/>
              </a:ext>
            </a:extLst>
          </p:cNvPr>
          <p:cNvSpPr txBox="1"/>
          <p:nvPr/>
        </p:nvSpPr>
        <p:spPr>
          <a:xfrm>
            <a:off x="501676" y="4403633"/>
            <a:ext cx="2245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Aprendizaje</a:t>
            </a:r>
            <a:endParaRPr lang="es-CO" dirty="0">
              <a:solidFill>
                <a:srgbClr val="0B2154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66ED37F5-959F-D9D8-5D77-322B30ABD00A}"/>
              </a:ext>
            </a:extLst>
          </p:cNvPr>
          <p:cNvSpPr/>
          <p:nvPr/>
        </p:nvSpPr>
        <p:spPr>
          <a:xfrm>
            <a:off x="937764" y="2934022"/>
            <a:ext cx="1373205" cy="1363928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5296168-3821-57DF-C5B6-D2BE1D1CC70B}"/>
              </a:ext>
            </a:extLst>
          </p:cNvPr>
          <p:cNvSpPr txBox="1"/>
          <p:nvPr/>
        </p:nvSpPr>
        <p:spPr>
          <a:xfrm>
            <a:off x="792900" y="4739250"/>
            <a:ext cx="1662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Es el libro en el estante, es estático.</a:t>
            </a:r>
            <a:endParaRPr lang="es-CO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2AF20844-5DED-7C63-932B-F5D99F1AE9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5040" y="3184490"/>
            <a:ext cx="878652" cy="885570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850FEEDA-10B6-8E4B-D5DF-829D48752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07473" y="2690699"/>
            <a:ext cx="687798" cy="936576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E9D6C5A5-0F30-CFC2-D28B-06A05A99D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91160" y="2105420"/>
            <a:ext cx="746508" cy="88938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9105D3B7-4A38-8256-390E-0312B8CDAE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43553" y="1445069"/>
            <a:ext cx="851283" cy="847598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28915BF4-1583-3193-2318-F02062748C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994764">
            <a:off x="2394317" y="2287532"/>
            <a:ext cx="555036" cy="555036"/>
          </a:xfrm>
          <a:prstGeom prst="rect">
            <a:avLst/>
          </a:prstGeo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DC857166-9292-227B-4AAB-C7A06279AF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994764">
            <a:off x="4846210" y="1889238"/>
            <a:ext cx="555036" cy="555036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1A97D42F-FF10-8BDC-AFD7-B473DBD43D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994764">
            <a:off x="7932222" y="1700219"/>
            <a:ext cx="555036" cy="55503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0B9130F5-E353-017A-9427-CA8FF9D6EE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14989"/>
            <a:ext cx="12192001" cy="685800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56112A3-62FD-F949-BCA1-EAFCB6CC75D9}"/>
              </a:ext>
            </a:extLst>
          </p:cNvPr>
          <p:cNvSpPr/>
          <p:nvPr/>
        </p:nvSpPr>
        <p:spPr>
          <a:xfrm>
            <a:off x="0" y="1"/>
            <a:ext cx="4002654" cy="6857999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EF19596-DD9E-F937-48BB-5069317985DF}"/>
              </a:ext>
            </a:extLst>
          </p:cNvPr>
          <p:cNvSpPr/>
          <p:nvPr/>
        </p:nvSpPr>
        <p:spPr>
          <a:xfrm>
            <a:off x="4366497" y="1429342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3FE64-A9A6-E5CE-055E-9F6E5A4D3D19}"/>
              </a:ext>
            </a:extLst>
          </p:cNvPr>
          <p:cNvSpPr txBox="1"/>
          <p:nvPr/>
        </p:nvSpPr>
        <p:spPr>
          <a:xfrm>
            <a:off x="5665044" y="1373300"/>
            <a:ext cx="4605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IH </a:t>
            </a:r>
            <a:r>
              <a:rPr lang="es-419" sz="2400" dirty="0">
                <a:solidFill>
                  <a:srgbClr val="0B2154"/>
                </a:solidFill>
                <a:latin typeface="Aktifo-A Light" panose="02000400000000000000" pitchFamily="2" charset="0"/>
                <a:ea typeface="Aktifo-A Light" panose="02000400000000000000" pitchFamily="2" charset="0"/>
                <a:sym typeface="Helvetica Neue"/>
              </a:rPr>
              <a:t>(Inteligencia Humana)</a:t>
            </a:r>
            <a:endParaRPr lang="es-CO" sz="2400" dirty="0">
              <a:solidFill>
                <a:srgbClr val="0B2154"/>
              </a:solidFill>
              <a:latin typeface="Aktifo-A Light" panose="02000400000000000000" pitchFamily="2" charset="0"/>
              <a:ea typeface="Aktifo-A Light" panose="02000400000000000000" pitchFamily="2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485FDA8-54B7-874E-258C-6750F7F16962}"/>
              </a:ext>
            </a:extLst>
          </p:cNvPr>
          <p:cNvSpPr/>
          <p:nvPr/>
        </p:nvSpPr>
        <p:spPr>
          <a:xfrm>
            <a:off x="4366497" y="2869952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442B98-82E1-66D8-FA2F-F5EDF185AB49}"/>
              </a:ext>
            </a:extLst>
          </p:cNvPr>
          <p:cNvSpPr txBox="1"/>
          <p:nvPr/>
        </p:nvSpPr>
        <p:spPr>
          <a:xfrm>
            <a:off x="5665043" y="2813910"/>
            <a:ext cx="4206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IC </a:t>
            </a:r>
            <a:r>
              <a:rPr lang="es-419" sz="2400" dirty="0">
                <a:solidFill>
                  <a:srgbClr val="0B2154"/>
                </a:solidFill>
                <a:latin typeface="Aktifo-A Light" panose="02000400000000000000" pitchFamily="2" charset="0"/>
                <a:ea typeface="Aktifo-A Light" panose="02000400000000000000" pitchFamily="2" charset="0"/>
                <a:sym typeface="Helvetica Neue"/>
              </a:rPr>
              <a:t>(Inteligencia Colectiva)</a:t>
            </a:r>
            <a:endParaRPr lang="es-CO" sz="2400" dirty="0">
              <a:solidFill>
                <a:srgbClr val="0B2154"/>
              </a:solidFill>
              <a:latin typeface="Aktifo-A Light" panose="02000400000000000000" pitchFamily="2" charset="0"/>
              <a:ea typeface="Aktifo-A Light" panose="02000400000000000000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DBFC61-CF15-92B8-4632-DDA30DC15532}"/>
              </a:ext>
            </a:extLst>
          </p:cNvPr>
          <p:cNvSpPr txBox="1"/>
          <p:nvPr/>
        </p:nvSpPr>
        <p:spPr>
          <a:xfrm>
            <a:off x="5665044" y="1783138"/>
            <a:ext cx="5979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La capacidad individual de buscar significado.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774701E-F0CD-8F80-534A-E3C53370F99E}"/>
              </a:ext>
            </a:extLst>
          </p:cNvPr>
          <p:cNvSpPr txBox="1"/>
          <p:nvPr/>
        </p:nvSpPr>
        <p:spPr>
          <a:xfrm>
            <a:off x="5665044" y="3206935"/>
            <a:ext cx="55612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El ecosistema de interacción. ¿Cómo fluye la conversación productiva, en la cafetería o en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teams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? 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B460E4E-39F1-C99D-92DA-B6B7E7AF1B47}"/>
              </a:ext>
            </a:extLst>
          </p:cNvPr>
          <p:cNvSpPr/>
          <p:nvPr/>
        </p:nvSpPr>
        <p:spPr>
          <a:xfrm>
            <a:off x="4366497" y="4468859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5CBF538-B728-8512-D1B5-86BB8F7283BB}"/>
              </a:ext>
            </a:extLst>
          </p:cNvPr>
          <p:cNvSpPr txBox="1"/>
          <p:nvPr/>
        </p:nvSpPr>
        <p:spPr>
          <a:xfrm>
            <a:off x="5665044" y="4412817"/>
            <a:ext cx="4605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IA </a:t>
            </a:r>
            <a:r>
              <a:rPr lang="es-419" sz="2400" dirty="0">
                <a:solidFill>
                  <a:srgbClr val="0B2154"/>
                </a:solidFill>
                <a:latin typeface="Aktifo-A Light" panose="02000400000000000000" pitchFamily="2" charset="0"/>
                <a:ea typeface="Aktifo-A Light" panose="02000400000000000000" pitchFamily="2" charset="0"/>
                <a:sym typeface="Helvetica Neue"/>
              </a:rPr>
              <a:t>(Inteligencia Artificial)</a:t>
            </a:r>
            <a:endParaRPr lang="es-CO" sz="2400" dirty="0">
              <a:solidFill>
                <a:srgbClr val="0B2154"/>
              </a:solidFill>
              <a:latin typeface="Aktifo-A Light" panose="02000400000000000000" pitchFamily="2" charset="0"/>
              <a:ea typeface="Aktifo-A Light" panose="020004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12B2E5-F52D-9B9B-DAD0-D9260C58726C}"/>
              </a:ext>
            </a:extLst>
          </p:cNvPr>
          <p:cNvSpPr txBox="1"/>
          <p:nvPr/>
        </p:nvSpPr>
        <p:spPr>
          <a:xfrm>
            <a:off x="5665043" y="4822655"/>
            <a:ext cx="58587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No es el reemplazo, es el exponente.</a:t>
            </a: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La IA potencia lo que ya tenemos. </a:t>
            </a:r>
          </a:p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Si tu IH e IC son cero, cualquier numero elevado a la IA seguirá siendo cero. (o peor, un error </a:t>
            </a:r>
            <a:r>
              <a:rPr lang="es-MX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automatico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)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7002A98-C1A1-5333-9901-F0A87511AE63}"/>
              </a:ext>
            </a:extLst>
          </p:cNvPr>
          <p:cNvSpPr txBox="1"/>
          <p:nvPr/>
        </p:nvSpPr>
        <p:spPr>
          <a:xfrm>
            <a:off x="4664242" y="7106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400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Inteligencia organizacional = (IH + IC)</a:t>
            </a:r>
            <a:endParaRPr lang="es-CO" sz="2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8F0C397-5370-54EF-C715-BD63FCB6C013}"/>
              </a:ext>
            </a:extLst>
          </p:cNvPr>
          <p:cNvSpPr txBox="1"/>
          <p:nvPr/>
        </p:nvSpPr>
        <p:spPr>
          <a:xfrm>
            <a:off x="10492539" y="581815"/>
            <a:ext cx="535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IA</a:t>
            </a:r>
            <a:endParaRPr lang="es-CO" dirty="0"/>
          </a:p>
        </p:txBody>
      </p:sp>
      <p:sp>
        <p:nvSpPr>
          <p:cNvPr id="72" name="Google Shape;72;p16"/>
          <p:cNvSpPr txBox="1"/>
          <p:nvPr/>
        </p:nvSpPr>
        <p:spPr>
          <a:xfrm>
            <a:off x="307377" y="4219826"/>
            <a:ext cx="327981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" sz="2000" b="1" dirty="0">
                <a:solidFill>
                  <a:schemeClr val="bg1"/>
                </a:solidFill>
                <a:latin typeface="Aktifo-A Bold" panose="02000800000000000000" pitchFamily="2" charset="0"/>
                <a:ea typeface="Aktifo-A Bold" panose="02000800000000000000" pitchFamily="2" charset="0"/>
              </a:rPr>
              <a:t>¿Cuál es el problema que más nos está costando resolver hoy?</a:t>
            </a:r>
            <a:endParaRPr sz="2000" b="1" dirty="0">
              <a:solidFill>
                <a:schemeClr val="bg1"/>
              </a:solidFill>
              <a:latin typeface="Aktifo-A Bold" panose="02000800000000000000" pitchFamily="2" charset="0"/>
              <a:ea typeface="Aktifo-A Bold" panose="020008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307B4DA-A570-50A2-556C-6FFA0A09C581}"/>
              </a:ext>
            </a:extLst>
          </p:cNvPr>
          <p:cNvSpPr txBox="1"/>
          <p:nvPr/>
        </p:nvSpPr>
        <p:spPr>
          <a:xfrm>
            <a:off x="307377" y="5346354"/>
            <a:ext cx="34103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La IA les dará la respuesta técnica, pero su inteligencia organizacional les dará el sentido.</a:t>
            </a:r>
            <a:endParaRPr lang="es-CO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4D905177-8423-A7A5-80CC-2B33A50EBD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9408" y="5314592"/>
            <a:ext cx="522803" cy="368938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3CB1B7D3-35D5-7AEE-2DF7-BEF00F1279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081600" y="6035996"/>
            <a:ext cx="522803" cy="368938"/>
          </a:xfrm>
          <a:prstGeom prst="rect">
            <a:avLst/>
          </a:prstGeom>
        </p:spPr>
      </p:pic>
      <p:sp>
        <p:nvSpPr>
          <p:cNvPr id="22" name="Google Shape;72;p16">
            <a:extLst>
              <a:ext uri="{FF2B5EF4-FFF2-40B4-BE49-F238E27FC236}">
                <a16:creationId xmlns:a16="http://schemas.microsoft.com/office/drawing/2014/main" id="{B99E4B5F-1E2F-D8F1-EE28-0046907FCE12}"/>
              </a:ext>
            </a:extLst>
          </p:cNvPr>
          <p:cNvSpPr txBox="1"/>
          <p:nvPr/>
        </p:nvSpPr>
        <p:spPr>
          <a:xfrm>
            <a:off x="324587" y="725646"/>
            <a:ext cx="3279816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" sz="4400" b="1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La fórmula maestra</a:t>
            </a:r>
            <a:endParaRPr sz="4400" b="1" dirty="0">
              <a:solidFill>
                <a:schemeClr val="bg1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B8C1A551-0F33-36E1-E8FA-EB6F16AE3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7864" y="1617395"/>
            <a:ext cx="813150" cy="863761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B550E8E0-86EE-56C0-4271-EDFF6120A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3960" y="3074852"/>
            <a:ext cx="813150" cy="808893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184A172F-48DD-B323-6848-3BC26CB591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4134" y="4657565"/>
            <a:ext cx="813150" cy="73691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7D324CCD-34B7-2A66-E66C-CDC36A724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399F6EE0-97CE-F91A-3356-82C332364F17}"/>
              </a:ext>
            </a:extLst>
          </p:cNvPr>
          <p:cNvSpPr/>
          <p:nvPr/>
        </p:nvSpPr>
        <p:spPr>
          <a:xfrm>
            <a:off x="-764088" y="498934"/>
            <a:ext cx="9004705" cy="9264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Google Shape;195;p33">
            <a:extLst>
              <a:ext uri="{FF2B5EF4-FFF2-40B4-BE49-F238E27FC236}">
                <a16:creationId xmlns:a16="http://schemas.microsoft.com/office/drawing/2014/main" id="{15E98AF0-FCAA-56DE-DFC1-7BDFE64732AE}"/>
              </a:ext>
            </a:extLst>
          </p:cNvPr>
          <p:cNvSpPr txBox="1"/>
          <p:nvPr/>
        </p:nvSpPr>
        <p:spPr>
          <a:xfrm>
            <a:off x="468911" y="592832"/>
            <a:ext cx="730899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3 ideas para llevar a la oficina</a:t>
            </a:r>
            <a:endParaRPr sz="36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C74FD38-05EA-15B5-DC2E-48161753F3B5}"/>
              </a:ext>
            </a:extLst>
          </p:cNvPr>
          <p:cNvCxnSpPr>
            <a:cxnSpLocks/>
          </p:cNvCxnSpPr>
          <p:nvPr/>
        </p:nvCxnSpPr>
        <p:spPr>
          <a:xfrm>
            <a:off x="964569" y="2807836"/>
            <a:ext cx="10262862" cy="0"/>
          </a:xfrm>
          <a:prstGeom prst="line">
            <a:avLst/>
          </a:prstGeom>
          <a:ln w="57150">
            <a:solidFill>
              <a:schemeClr val="bg1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89E0D90-71E3-08CF-FE62-45E079204061}"/>
              </a:ext>
            </a:extLst>
          </p:cNvPr>
          <p:cNvSpPr/>
          <p:nvPr/>
        </p:nvSpPr>
        <p:spPr>
          <a:xfrm>
            <a:off x="1369626" y="1743312"/>
            <a:ext cx="1958104" cy="194487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F6F0957-66FD-F587-5830-601841D0DBC3}"/>
              </a:ext>
            </a:extLst>
          </p:cNvPr>
          <p:cNvSpPr/>
          <p:nvPr/>
        </p:nvSpPr>
        <p:spPr>
          <a:xfrm>
            <a:off x="5116947" y="1743312"/>
            <a:ext cx="1958104" cy="194487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DFBBD00-E096-50E6-6B07-7775AF993301}"/>
              </a:ext>
            </a:extLst>
          </p:cNvPr>
          <p:cNvSpPr/>
          <p:nvPr/>
        </p:nvSpPr>
        <p:spPr>
          <a:xfrm>
            <a:off x="8695381" y="1743312"/>
            <a:ext cx="1958104" cy="194487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0E9AACF-C7E8-66B6-511F-34DCFA1910BE}"/>
              </a:ext>
            </a:extLst>
          </p:cNvPr>
          <p:cNvSpPr txBox="1"/>
          <p:nvPr/>
        </p:nvSpPr>
        <p:spPr>
          <a:xfrm>
            <a:off x="948269" y="3765799"/>
            <a:ext cx="2850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Matar 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 “Repositorio pasivo”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226C463-49A9-FB8D-B7FF-32CB930CB902}"/>
              </a:ext>
            </a:extLst>
          </p:cNvPr>
          <p:cNvSpPr txBox="1"/>
          <p:nvPr/>
        </p:nvSpPr>
        <p:spPr>
          <a:xfrm>
            <a:off x="4512724" y="3800837"/>
            <a:ext cx="3174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Fomentar la curiosidad sobre la memorización 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34EB20F-FBAE-292F-70FB-BD45F2DB0D12}"/>
              </a:ext>
            </a:extLst>
          </p:cNvPr>
          <p:cNvSpPr txBox="1"/>
          <p:nvPr/>
        </p:nvSpPr>
        <p:spPr>
          <a:xfrm>
            <a:off x="8467366" y="3798850"/>
            <a:ext cx="2471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La IA como espejo, no como muleta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CB87D8-F984-3688-6416-F6EABC3A9A0C}"/>
              </a:ext>
            </a:extLst>
          </p:cNvPr>
          <p:cNvSpPr txBox="1"/>
          <p:nvPr/>
        </p:nvSpPr>
        <p:spPr>
          <a:xfrm>
            <a:off x="8153498" y="4528154"/>
            <a:ext cx="3117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Usen la IA para cuestionar sus procesos, no solo para redactar correos más rápido.</a:t>
            </a:r>
            <a:endParaRPr lang="es-CO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C0DE714-D0B7-6F77-BFBC-56C9562DF78B}"/>
              </a:ext>
            </a:extLst>
          </p:cNvPr>
          <p:cNvSpPr txBox="1"/>
          <p:nvPr/>
        </p:nvSpPr>
        <p:spPr>
          <a:xfrm>
            <a:off x="468911" y="4508365"/>
            <a:ext cx="36610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Dejen de acumular PDF. </a:t>
            </a:r>
          </a:p>
          <a:p>
            <a:pPr algn="ctr"/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Creen espacios de "conversación sobre el dato". Si el indicador de </a:t>
            </a:r>
            <a:r>
              <a:rPr lang="es-MX" dirty="0" err="1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esotice</a:t>
            </a:r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cumplimiento es bajo, no es por falta de información, es por falta de interacción.</a:t>
            </a:r>
            <a:endParaRPr lang="es-CO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F52AD88-5D9B-AE15-3C2E-A3AF70B2F8F6}"/>
              </a:ext>
            </a:extLst>
          </p:cNvPr>
          <p:cNvSpPr txBox="1"/>
          <p:nvPr/>
        </p:nvSpPr>
        <p:spPr>
          <a:xfrm>
            <a:off x="4478209" y="4508365"/>
            <a:ext cx="32355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En 2026, saber cosas es barato. Saber conectar cosas es el verdadero lujo.</a:t>
            </a:r>
            <a:endParaRPr lang="es-CO" dirty="0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2A2187CB-2DCF-5A4D-AE1C-5124CB079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1599" y="2031631"/>
            <a:ext cx="1408386" cy="1408386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0066590E-8AF6-76C2-EA32-5E4051447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7674" y="2117571"/>
            <a:ext cx="1376649" cy="1186766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3D99326F-F2B2-1E39-E036-3EE17E08C2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37659" y="2068030"/>
            <a:ext cx="1330607" cy="133060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00AC683-4252-3119-F0DE-36997BFB86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14989"/>
            <a:ext cx="12192001" cy="685800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CB7BC9-CB66-EB2B-89D2-9D9D41C1037E}"/>
              </a:ext>
            </a:extLst>
          </p:cNvPr>
          <p:cNvSpPr/>
          <p:nvPr/>
        </p:nvSpPr>
        <p:spPr>
          <a:xfrm>
            <a:off x="-1" y="0"/>
            <a:ext cx="4915159" cy="6857999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18DA0A0-9AFA-FA7A-F8A8-C019377FE1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88465" y="2384561"/>
            <a:ext cx="1165849" cy="822731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25716A03-3F9B-11FA-D0F4-35FD3DD909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0375725" y="3546225"/>
            <a:ext cx="1165849" cy="822731"/>
          </a:xfrm>
          <a:prstGeom prst="rect">
            <a:avLst/>
          </a:prstGeom>
        </p:spPr>
      </p:pic>
      <p:pic>
        <p:nvPicPr>
          <p:cNvPr id="11" name="Imagen 10" descr="Una persona con los brazos cruzados&#10;&#10;El contenido generado por IA puede ser incorrecto.">
            <a:extLst>
              <a:ext uri="{FF2B5EF4-FFF2-40B4-BE49-F238E27FC236}">
                <a16:creationId xmlns:a16="http://schemas.microsoft.com/office/drawing/2014/main" id="{8916F539-5E0F-EDA7-18A4-F986CBBA2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344"/>
          <a:stretch/>
        </p:blipFill>
        <p:spPr>
          <a:xfrm>
            <a:off x="-126453" y="-171291"/>
            <a:ext cx="5477018" cy="7014302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822CE89-2A11-CAF5-40F7-5827D3DF4B47}"/>
              </a:ext>
            </a:extLst>
          </p:cNvPr>
          <p:cNvSpPr/>
          <p:nvPr/>
        </p:nvSpPr>
        <p:spPr>
          <a:xfrm>
            <a:off x="-2547073" y="5793055"/>
            <a:ext cx="7324331" cy="666747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Google Shape;305;p37">
            <a:extLst>
              <a:ext uri="{FF2B5EF4-FFF2-40B4-BE49-F238E27FC236}">
                <a16:creationId xmlns:a16="http://schemas.microsoft.com/office/drawing/2014/main" id="{F3FBEEE8-D1EA-EF96-D90E-92815934170C}"/>
              </a:ext>
            </a:extLst>
          </p:cNvPr>
          <p:cNvSpPr txBox="1"/>
          <p:nvPr/>
        </p:nvSpPr>
        <p:spPr>
          <a:xfrm>
            <a:off x="277361" y="5782724"/>
            <a:ext cx="40082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"/>
              </a:rPr>
              <a:t>-</a:t>
            </a:r>
            <a:r>
              <a:rPr lang="es-CO" sz="3200" dirty="0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Catalina Trujillo</a:t>
            </a:r>
            <a:endParaRPr lang="es-ES" sz="3200" dirty="0">
              <a:solidFill>
                <a:srgbClr val="0B2154"/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"/>
            </a:endParaRPr>
          </a:p>
        </p:txBody>
      </p:sp>
      <p:sp>
        <p:nvSpPr>
          <p:cNvPr id="83" name="Google Shape;83;p18"/>
          <p:cNvSpPr txBox="1"/>
          <p:nvPr/>
        </p:nvSpPr>
        <p:spPr>
          <a:xfrm>
            <a:off x="5636301" y="2318459"/>
            <a:ext cx="5834556" cy="222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900"/>
            </a:pPr>
            <a:r>
              <a:rPr lang="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Rubik"/>
              </a:rPr>
              <a:t>El reto ya no es la gestión del conocimiento, es la </a:t>
            </a:r>
            <a:r>
              <a:rPr lang="es" sz="2000" b="1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Rubik"/>
              </a:rPr>
              <a:t>Inteligencia Organizacional</a:t>
            </a:r>
            <a:r>
              <a:rPr lang="es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Rubik"/>
              </a:rPr>
              <a:t>. No se trata de cuántos cursos consumen, sino de </a:t>
            </a:r>
            <a:r>
              <a:rPr lang="es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  <a:sym typeface="Rubik"/>
              </a:rPr>
              <a:t>qué tan rápido su organización procesa, decide y actúa.</a:t>
            </a:r>
            <a:endParaRPr sz="2000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  <a:sym typeface="Rubik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El contenido generado por IA puede ser incorrecto.">
            <a:extLst>
              <a:ext uri="{FF2B5EF4-FFF2-40B4-BE49-F238E27FC236}">
                <a16:creationId xmlns:a16="http://schemas.microsoft.com/office/drawing/2014/main" id="{DB395F96-D3BC-A39F-4E1B-2D6B6F2D2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A3EC9C4-DFCE-5E8B-59DC-06D5FFB9BD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923645"/>
            <a:ext cx="6510969" cy="6510969"/>
          </a:xfrm>
          <a:prstGeom prst="rect">
            <a:avLst/>
          </a:prstGeom>
        </p:spPr>
      </p:pic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2340396" y="2069400"/>
            <a:ext cx="7511208" cy="27191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SzPts val="990"/>
            </a:pPr>
            <a:r>
              <a:rPr lang="es" sz="2693" dirty="0">
                <a:solidFill>
                  <a:srgbClr val="6BE9D1"/>
                </a:solidFill>
                <a:latin typeface="Aktifo-A Black" panose="02000A00000000000000" pitchFamily="2" charset="0"/>
                <a:ea typeface="Aktifo-A Black" panose="02000A00000000000000" pitchFamily="2" charset="0"/>
                <a:cs typeface="Montserrat ExtraBold"/>
                <a:sym typeface="Montserrat ExtraBold"/>
              </a:rPr>
              <a:t>El futuro no es de quien más sabe, sino de quien más rápido evoluciona.</a:t>
            </a:r>
            <a:r>
              <a:rPr lang="es" sz="2693" dirty="0">
                <a:solidFill>
                  <a:srgbClr val="6BE9D1"/>
                </a:solidFill>
                <a:latin typeface="Aktifo-A Black" panose="02000A00000000000000" pitchFamily="2" charset="0"/>
                <a:ea typeface="Aktifo-A Black" panose="02000A00000000000000" pitchFamily="2" charset="0"/>
                <a:cs typeface="Montserrat"/>
                <a:sym typeface="Montserrat"/>
              </a:rPr>
              <a:t> </a:t>
            </a:r>
            <a:endParaRPr sz="2693" dirty="0">
              <a:solidFill>
                <a:srgbClr val="6BE9D1"/>
              </a:solidFill>
              <a:latin typeface="Aktifo-A Black" panose="02000A00000000000000" pitchFamily="2" charset="0"/>
              <a:ea typeface="Aktifo-A Black" panose="02000A00000000000000" pitchFamily="2" charset="0"/>
              <a:cs typeface="Montserrat"/>
              <a:sym typeface="Montserrat"/>
            </a:endParaRPr>
          </a:p>
          <a:p>
            <a:pPr algn="ctr">
              <a:buSzPts val="990"/>
            </a:pPr>
            <a:endParaRPr sz="2693" dirty="0">
              <a:solidFill>
                <a:srgbClr val="6BE9D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buSzPts val="990"/>
            </a:pPr>
            <a:r>
              <a:rPr lang="es" sz="2693" dirty="0">
                <a:solidFill>
                  <a:schemeClr val="bg1"/>
                </a:solidFill>
                <a:latin typeface="Aktifo-A Light" panose="02000400000000000000" pitchFamily="2" charset="0"/>
                <a:ea typeface="Aktifo-A Light" panose="02000400000000000000" pitchFamily="2" charset="0"/>
                <a:cs typeface="Montserrat"/>
                <a:sym typeface="Montserrat"/>
              </a:rPr>
              <a:t>Potenciemos la inteligencia organizacional y convirtamos el potencial humano y la IA en su mayor ventaja competitiva.</a:t>
            </a:r>
            <a:endParaRPr sz="2693" dirty="0">
              <a:solidFill>
                <a:schemeClr val="bg1"/>
              </a:solidFill>
              <a:latin typeface="Aktifo-A Light" panose="02000400000000000000" pitchFamily="2" charset="0"/>
              <a:ea typeface="Aktifo-A Light" panose="02000400000000000000" pitchFamily="2" charset="0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9AF28-45DD-239F-4467-11ECAB7BC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7554DDEC-51E0-76C1-5A2C-A62E85FAD20A}"/>
              </a:ext>
            </a:extLst>
          </p:cNvPr>
          <p:cNvGrpSpPr/>
          <p:nvPr/>
        </p:nvGrpSpPr>
        <p:grpSpPr>
          <a:xfrm>
            <a:off x="-110168" y="-110168"/>
            <a:ext cx="12290136" cy="7024269"/>
            <a:chOff x="-98136" y="-109976"/>
            <a:chExt cx="12290136" cy="701196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19871C8-55C3-3CDD-BFC3-340244B4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A3E70E6-9ABF-5B72-3C61-21E1FD55F5E7}"/>
                </a:ext>
              </a:extLst>
            </p:cNvPr>
            <p:cNvSpPr/>
            <p:nvPr/>
          </p:nvSpPr>
          <p:spPr>
            <a:xfrm>
              <a:off x="-98136" y="-109976"/>
              <a:ext cx="4811520" cy="7011968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B5A64629-5E64-5BC6-50AE-4A1BD6F61B6B}"/>
              </a:ext>
            </a:extLst>
          </p:cNvPr>
          <p:cNvSpPr/>
          <p:nvPr/>
        </p:nvSpPr>
        <p:spPr>
          <a:xfrm>
            <a:off x="872821" y="182623"/>
            <a:ext cx="4384979" cy="64828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B6E985-15D2-68AD-C0DD-3F9E3DDC3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62" y="303803"/>
            <a:ext cx="4165300" cy="62503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A9CBEC7-1684-292C-A1B6-C49054B22C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37" b="2283"/>
          <a:stretch/>
        </p:blipFill>
        <p:spPr>
          <a:xfrm>
            <a:off x="982462" y="303803"/>
            <a:ext cx="4164313" cy="625039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9C9842C-E898-4085-D6F2-5BC2565409E9}"/>
              </a:ext>
            </a:extLst>
          </p:cNvPr>
          <p:cNvSpPr txBox="1"/>
          <p:nvPr/>
        </p:nvSpPr>
        <p:spPr>
          <a:xfrm>
            <a:off x="5597222" y="1531233"/>
            <a:ext cx="62137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8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inteligencia aumentada y aprendizaje adaptativo </a:t>
            </a:r>
            <a:r>
              <a:rPr lang="es-MX" sz="4800" dirty="0">
                <a:solidFill>
                  <a:srgbClr val="4B227A"/>
                </a:solidFill>
                <a:latin typeface="Aktifo-A Light" panose="02000400000000000000" pitchFamily="2" charset="0"/>
                <a:ea typeface="Aktifo-A Light" panose="02000400000000000000" pitchFamily="2" charset="0"/>
              </a:rPr>
              <a:t>en</a:t>
            </a:r>
          </a:p>
          <a:p>
            <a:pPr algn="ctr"/>
            <a:r>
              <a:rPr lang="es-MX" sz="4800" dirty="0">
                <a:solidFill>
                  <a:srgbClr val="4B227A"/>
                </a:solidFill>
                <a:latin typeface="Aktifo-A Light" panose="02000400000000000000" pitchFamily="2" charset="0"/>
                <a:ea typeface="Aktifo-A Light" panose="02000400000000000000" pitchFamily="2" charset="0"/>
              </a:rPr>
              <a:t> la era actual</a:t>
            </a:r>
            <a:endParaRPr lang="es-CO" sz="4800" dirty="0">
              <a:solidFill>
                <a:srgbClr val="4B227A"/>
              </a:solidFill>
              <a:latin typeface="Aktifo-A Light" panose="02000400000000000000" pitchFamily="2" charset="0"/>
              <a:ea typeface="Aktifo-A Light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1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0CED8-1CA6-2AFA-5EDC-F8008AA2B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&#10;&#10;El contenido generado por IA puede ser incorrecto.">
            <a:extLst>
              <a:ext uri="{FF2B5EF4-FFF2-40B4-BE49-F238E27FC236}">
                <a16:creationId xmlns:a16="http://schemas.microsoft.com/office/drawing/2014/main" id="{32912D95-663C-A2A6-60A7-E32DDC359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 descr="Forma&#10;&#10;El contenido generado por IA puede ser incorrecto.">
            <a:extLst>
              <a:ext uri="{FF2B5EF4-FFF2-40B4-BE49-F238E27FC236}">
                <a16:creationId xmlns:a16="http://schemas.microsoft.com/office/drawing/2014/main" id="{080A228C-D7A5-C477-46DC-CC92E2F59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29CBF21-3146-8BF9-0AE1-8AEDBC91DB8B}"/>
              </a:ext>
            </a:extLst>
          </p:cNvPr>
          <p:cNvSpPr/>
          <p:nvPr/>
        </p:nvSpPr>
        <p:spPr>
          <a:xfrm>
            <a:off x="1160444" y="616945"/>
            <a:ext cx="9871113" cy="5895907"/>
          </a:xfrm>
          <a:prstGeom prst="roundRect">
            <a:avLst>
              <a:gd name="adj" fmla="val 3933"/>
            </a:avLst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64153D4-2688-4EA2-A12C-189F8FF30DB2}"/>
              </a:ext>
            </a:extLst>
          </p:cNvPr>
          <p:cNvSpPr/>
          <p:nvPr/>
        </p:nvSpPr>
        <p:spPr>
          <a:xfrm>
            <a:off x="-885790" y="230092"/>
            <a:ext cx="8535864" cy="658573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4E153F-F40C-265D-53E4-60461C272A30}"/>
              </a:ext>
            </a:extLst>
          </p:cNvPr>
          <p:cNvSpPr txBox="1"/>
          <p:nvPr/>
        </p:nvSpPr>
        <p:spPr>
          <a:xfrm>
            <a:off x="851955" y="274160"/>
            <a:ext cx="55066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32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María José Bernal Gaviria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4F5F6E8-080B-5F00-563F-37F239CB1BE6}"/>
              </a:ext>
            </a:extLst>
          </p:cNvPr>
          <p:cNvSpPr/>
          <p:nvPr/>
        </p:nvSpPr>
        <p:spPr>
          <a:xfrm>
            <a:off x="4783402" y="6076062"/>
            <a:ext cx="7947480" cy="613177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945338D-5CAD-48E9-16D6-1B9F9ED2095D}"/>
              </a:ext>
            </a:extLst>
          </p:cNvPr>
          <p:cNvSpPr txBox="1"/>
          <p:nvPr/>
        </p:nvSpPr>
        <p:spPr>
          <a:xfrm>
            <a:off x="5123116" y="6160561"/>
            <a:ext cx="6808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solidFill>
                  <a:srgbClr val="4B227A"/>
                </a:solidFill>
                <a:latin typeface="Aktifo-A Bold" panose="02000800000000000000" pitchFamily="2" charset="0"/>
                <a:ea typeface="Aktifo-A Bold" panose="02000800000000000000" pitchFamily="2" charset="0"/>
              </a:rPr>
              <a:t>Directora Ejecutiva en Fenalco Antioquia</a:t>
            </a:r>
          </a:p>
        </p:txBody>
      </p:sp>
      <p:pic>
        <p:nvPicPr>
          <p:cNvPr id="14" name="IMG_4865">
            <a:hlinkClick r:id="" action="ppaction://media"/>
            <a:extLst>
              <a:ext uri="{FF2B5EF4-FFF2-40B4-BE49-F238E27FC236}">
                <a16:creationId xmlns:a16="http://schemas.microsoft.com/office/drawing/2014/main" id="{198A3DA8-C38B-9032-9158-9D8166D45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3381" y="971400"/>
            <a:ext cx="8945238" cy="50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6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rma&#10;&#10;El contenido generado por IA puede ser incorrecto.">
            <a:extLst>
              <a:ext uri="{FF2B5EF4-FFF2-40B4-BE49-F238E27FC236}">
                <a16:creationId xmlns:a16="http://schemas.microsoft.com/office/drawing/2014/main" id="{811C6C64-E431-2511-42E1-E26FB3969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9C8DAB-E301-B553-D1CF-A4871B3EAFD9}"/>
              </a:ext>
            </a:extLst>
          </p:cNvPr>
          <p:cNvSpPr txBox="1"/>
          <p:nvPr/>
        </p:nvSpPr>
        <p:spPr>
          <a:xfrm>
            <a:off x="3047082" y="2942541"/>
            <a:ext cx="6097836" cy="1413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dirty="0">
                <a:solidFill>
                  <a:srgbClr val="6BE9D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Más allá de los límites: </a:t>
            </a:r>
          </a:p>
          <a:p>
            <a:pPr algn="ctr"/>
            <a:r>
              <a:rPr lang="es-MX" sz="2693" dirty="0">
                <a:solidFill>
                  <a:schemeClr val="bg1"/>
                </a:solidFill>
                <a:latin typeface="Aktifo-A Light" panose="02000400000000000000" pitchFamily="2" charset="0"/>
                <a:ea typeface="Aktifo-A Light" panose="02000400000000000000" pitchFamily="2" charset="0"/>
              </a:rPr>
              <a:t>inteligencia aumentada</a:t>
            </a:r>
          </a:p>
          <a:p>
            <a:pPr algn="ctr"/>
            <a:r>
              <a:rPr lang="es-MX" sz="2693" dirty="0">
                <a:solidFill>
                  <a:schemeClr val="bg1"/>
                </a:solidFill>
                <a:latin typeface="Aktifo-A Light" panose="02000400000000000000" pitchFamily="2" charset="0"/>
                <a:ea typeface="Aktifo-A Light" panose="02000400000000000000" pitchFamily="2" charset="0"/>
              </a:rPr>
              <a:t>y aprendizaje adaptativo</a:t>
            </a:r>
            <a:endParaRPr lang="es-CO" sz="2693" dirty="0">
              <a:solidFill>
                <a:schemeClr val="bg1"/>
              </a:solidFill>
              <a:latin typeface="Aktifo-A Light" panose="02000400000000000000" pitchFamily="2" charset="0"/>
              <a:ea typeface="Aktifo-A Light" panose="02000400000000000000" pitchFamily="2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B5FED3C7-31A2-4E93-D73D-86FFD2474F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282149" y="298305"/>
            <a:ext cx="4792338" cy="705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67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1356F9E4-FB1A-6E35-5AAE-F69E703F35BB}"/>
              </a:ext>
            </a:extLst>
          </p:cNvPr>
          <p:cNvGrpSpPr/>
          <p:nvPr/>
        </p:nvGrpSpPr>
        <p:grpSpPr>
          <a:xfrm>
            <a:off x="-1" y="-99151"/>
            <a:ext cx="12220850" cy="7050794"/>
            <a:chOff x="-1" y="-99151"/>
            <a:chExt cx="12220850" cy="7050794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91CCC20-A2C2-28F9-2AE3-598F6D18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1EF5B109-CB07-F504-C55A-E87F163632F1}"/>
                </a:ext>
              </a:extLst>
            </p:cNvPr>
            <p:cNvSpPr/>
            <p:nvPr/>
          </p:nvSpPr>
          <p:spPr>
            <a:xfrm>
              <a:off x="9232134" y="-99151"/>
              <a:ext cx="2988715" cy="7050794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F18000C-90F4-196C-53C0-03F6B7969C73}"/>
              </a:ext>
            </a:extLst>
          </p:cNvPr>
          <p:cNvSpPr/>
          <p:nvPr/>
        </p:nvSpPr>
        <p:spPr>
          <a:xfrm>
            <a:off x="5950183" y="194655"/>
            <a:ext cx="6043166" cy="64828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Google Shape;83;p18">
            <a:extLst>
              <a:ext uri="{FF2B5EF4-FFF2-40B4-BE49-F238E27FC236}">
                <a16:creationId xmlns:a16="http://schemas.microsoft.com/office/drawing/2014/main" id="{30AAFA45-7601-BBBB-AE37-F3519C2DC6D8}"/>
              </a:ext>
            </a:extLst>
          </p:cNvPr>
          <p:cNvSpPr txBox="1"/>
          <p:nvPr/>
        </p:nvSpPr>
        <p:spPr>
          <a:xfrm>
            <a:off x="1212353" y="2475173"/>
            <a:ext cx="4737830" cy="299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600"/>
              </a:spcBef>
              <a:buClr>
                <a:srgbClr val="000000"/>
              </a:buClr>
              <a:buSzPts val="900"/>
            </a:pPr>
            <a:r>
              <a:rPr lang="es-MX" sz="24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Imagina una organización donde cada persona recibe exactamente </a:t>
            </a:r>
            <a:r>
              <a:rPr lang="es-MX" sz="24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el aprendizaje que necesita, cuando lo necesita, y de la forma que mejor aprende.</a:t>
            </a:r>
            <a:endParaRPr sz="2400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  <a:sym typeface="Rubik"/>
            </a:endParaRPr>
          </a:p>
        </p:txBody>
      </p:sp>
      <p:pic>
        <p:nvPicPr>
          <p:cNvPr id="17" name="Imagen 16" descr="Icono&#10;&#10;El contenido generado por IA puede ser incorrecto.">
            <a:extLst>
              <a:ext uri="{FF2B5EF4-FFF2-40B4-BE49-F238E27FC236}">
                <a16:creationId xmlns:a16="http://schemas.microsoft.com/office/drawing/2014/main" id="{EA2FB37D-40F1-D5D1-E7EE-7D6B98870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0" b="18874"/>
          <a:stretch/>
        </p:blipFill>
        <p:spPr>
          <a:xfrm>
            <a:off x="5617030" y="578343"/>
            <a:ext cx="6376318" cy="5865574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AC3C159-E0DB-F9D4-78C1-136A79DAB280}"/>
              </a:ext>
            </a:extLst>
          </p:cNvPr>
          <p:cNvSpPr/>
          <p:nvPr/>
        </p:nvSpPr>
        <p:spPr>
          <a:xfrm>
            <a:off x="-857391" y="578343"/>
            <a:ext cx="8029372" cy="710629"/>
          </a:xfrm>
          <a:prstGeom prst="roundRect">
            <a:avLst>
              <a:gd name="adj" fmla="val 50000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D1F0DFC-CFC2-1C73-FF62-1D264F510A6C}"/>
              </a:ext>
            </a:extLst>
          </p:cNvPr>
          <p:cNvSpPr txBox="1">
            <a:spLocks/>
          </p:cNvSpPr>
          <p:nvPr/>
        </p:nvSpPr>
        <p:spPr>
          <a:xfrm>
            <a:off x="231703" y="709789"/>
            <a:ext cx="6275413" cy="3808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Imagina un aprendizaje sin límites</a:t>
            </a:r>
            <a:endParaRPr lang="es-CO" sz="28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137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8BF9B-566E-FA08-05AC-5AEAFA024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F0A47E01-2723-6518-4440-E1A9CB234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1C29E0B9-9655-84AC-C7C3-78FA68158156}"/>
              </a:ext>
            </a:extLst>
          </p:cNvPr>
          <p:cNvSpPr/>
          <p:nvPr/>
        </p:nvSpPr>
        <p:spPr>
          <a:xfrm>
            <a:off x="-808156" y="1114237"/>
            <a:ext cx="9004705" cy="9264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Google Shape;195;p33">
            <a:extLst>
              <a:ext uri="{FF2B5EF4-FFF2-40B4-BE49-F238E27FC236}">
                <a16:creationId xmlns:a16="http://schemas.microsoft.com/office/drawing/2014/main" id="{1CD38E79-08AB-C7A6-20F1-4F2051ED75C3}"/>
              </a:ext>
            </a:extLst>
          </p:cNvPr>
          <p:cNvSpPr txBox="1"/>
          <p:nvPr/>
        </p:nvSpPr>
        <p:spPr>
          <a:xfrm>
            <a:off x="424843" y="1208135"/>
            <a:ext cx="730899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El desafío actual:</a:t>
            </a:r>
            <a:endParaRPr sz="36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DDF91564-7154-26B1-D5E3-D35AB6A26FDA}"/>
              </a:ext>
            </a:extLst>
          </p:cNvPr>
          <p:cNvCxnSpPr>
            <a:cxnSpLocks/>
          </p:cNvCxnSpPr>
          <p:nvPr/>
        </p:nvCxnSpPr>
        <p:spPr>
          <a:xfrm>
            <a:off x="964569" y="4217726"/>
            <a:ext cx="10262862" cy="0"/>
          </a:xfrm>
          <a:prstGeom prst="line">
            <a:avLst/>
          </a:prstGeom>
          <a:ln w="57150">
            <a:solidFill>
              <a:schemeClr val="bg1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2165984-703E-90FE-C989-51DE173B3485}"/>
              </a:ext>
            </a:extLst>
          </p:cNvPr>
          <p:cNvSpPr/>
          <p:nvPr/>
        </p:nvSpPr>
        <p:spPr>
          <a:xfrm>
            <a:off x="1369626" y="3153202"/>
            <a:ext cx="1958104" cy="194487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1E36ECA-FA85-C7F6-F118-24D0100A75BE}"/>
              </a:ext>
            </a:extLst>
          </p:cNvPr>
          <p:cNvSpPr/>
          <p:nvPr/>
        </p:nvSpPr>
        <p:spPr>
          <a:xfrm>
            <a:off x="5116947" y="3153202"/>
            <a:ext cx="1958104" cy="194487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6F09C38-ABE7-4840-1615-B408A80145BE}"/>
              </a:ext>
            </a:extLst>
          </p:cNvPr>
          <p:cNvSpPr/>
          <p:nvPr/>
        </p:nvSpPr>
        <p:spPr>
          <a:xfrm>
            <a:off x="8695381" y="3153202"/>
            <a:ext cx="1958104" cy="194487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33C248-E284-CF42-E580-551C75D929FC}"/>
              </a:ext>
            </a:extLst>
          </p:cNvPr>
          <p:cNvSpPr txBox="1"/>
          <p:nvPr/>
        </p:nvSpPr>
        <p:spPr>
          <a:xfrm>
            <a:off x="1369626" y="5285238"/>
            <a:ext cx="1958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Capacitación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“talla única”.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2DE43F9-1232-3ECB-21A1-10F8F01902AF}"/>
              </a:ext>
            </a:extLst>
          </p:cNvPr>
          <p:cNvSpPr txBox="1"/>
          <p:nvPr/>
        </p:nvSpPr>
        <p:spPr>
          <a:xfrm>
            <a:off x="5046448" y="5285238"/>
            <a:ext cx="2099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Colaboradores desconectados.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4F07C7F-B765-5AF6-4406-FEEBC985D88D}"/>
              </a:ext>
            </a:extLst>
          </p:cNvPr>
          <p:cNvSpPr txBox="1"/>
          <p:nvPr/>
        </p:nvSpPr>
        <p:spPr>
          <a:xfrm>
            <a:off x="8619224" y="5282251"/>
            <a:ext cx="20991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Bajo retorno de la formación.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1F4184FD-861A-A3DE-7D01-B209F2662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8279" y="3465145"/>
            <a:ext cx="1320989" cy="1320989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BD47B934-988F-0295-5E6B-D62D3B1AD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2826" y="3340680"/>
            <a:ext cx="1426344" cy="142634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87ED3248-D0F5-A27F-0AFE-E33E544437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3346" y="3497463"/>
            <a:ext cx="1330663" cy="133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74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29707-12FA-299A-A700-F3E6D7BF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F51FB11-6B77-D611-9FC9-5E3A457A72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8FC52A1-0DB9-7D51-DCF4-03A6754B7A99}"/>
              </a:ext>
            </a:extLst>
          </p:cNvPr>
          <p:cNvSpPr/>
          <p:nvPr/>
        </p:nvSpPr>
        <p:spPr>
          <a:xfrm>
            <a:off x="321678" y="128507"/>
            <a:ext cx="4478716" cy="66091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Imagen que contiene interior, tabla, computadora, escritorio&#10;&#10;El contenido generado por IA puede ser incorrecto.">
            <a:extLst>
              <a:ext uri="{FF2B5EF4-FFF2-40B4-BE49-F238E27FC236}">
                <a16:creationId xmlns:a16="http://schemas.microsoft.com/office/drawing/2014/main" id="{6BEAC392-1586-B572-E25E-0AE6B9414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1" y="217422"/>
            <a:ext cx="4282102" cy="6423153"/>
          </a:xfrm>
          <a:prstGeom prst="rect">
            <a:avLst/>
          </a:prstGeom>
        </p:spPr>
      </p:pic>
      <p:sp>
        <p:nvSpPr>
          <p:cNvPr id="5" name="Google Shape;301;p37">
            <a:extLst>
              <a:ext uri="{FF2B5EF4-FFF2-40B4-BE49-F238E27FC236}">
                <a16:creationId xmlns:a16="http://schemas.microsoft.com/office/drawing/2014/main" id="{739ABA90-DAA1-43E1-926B-A48ACF298283}"/>
              </a:ext>
            </a:extLst>
          </p:cNvPr>
          <p:cNvSpPr txBox="1"/>
          <p:nvPr/>
        </p:nvSpPr>
        <p:spPr>
          <a:xfrm>
            <a:off x="6811696" y="2037232"/>
            <a:ext cx="2739928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lang="es-CO" sz="2400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¿Por qué ahora?</a:t>
            </a:r>
            <a:endParaRPr sz="2400" dirty="0">
              <a:solidFill>
                <a:srgbClr val="0B2154"/>
              </a:solidFill>
              <a:latin typeface="Aktifo-A Black" panose="02000A00000000000000" pitchFamily="2" charset="0"/>
              <a:ea typeface="Aktifo-A Black" panose="02000A00000000000000" pitchFamily="2" charset="0"/>
              <a:sym typeface="Manrope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7E63938-AEBF-5910-A849-3763589231AD}"/>
              </a:ext>
            </a:extLst>
          </p:cNvPr>
          <p:cNvSpPr/>
          <p:nvPr/>
        </p:nvSpPr>
        <p:spPr>
          <a:xfrm>
            <a:off x="5553153" y="2806775"/>
            <a:ext cx="969230" cy="9626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5E23838-19DF-1DFE-D170-52234E37E434}"/>
              </a:ext>
            </a:extLst>
          </p:cNvPr>
          <p:cNvSpPr/>
          <p:nvPr/>
        </p:nvSpPr>
        <p:spPr>
          <a:xfrm>
            <a:off x="5553153" y="3972312"/>
            <a:ext cx="969230" cy="9626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6E6CCAE-1AE3-E5FC-D483-8D784EC554A6}"/>
              </a:ext>
            </a:extLst>
          </p:cNvPr>
          <p:cNvSpPr txBox="1"/>
          <p:nvPr/>
        </p:nvSpPr>
        <p:spPr>
          <a:xfrm>
            <a:off x="6665330" y="3035756"/>
            <a:ext cx="47739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Entornos de cambio constante.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5DCAE3C-D91A-A38D-9E25-70E094A10D14}"/>
              </a:ext>
            </a:extLst>
          </p:cNvPr>
          <p:cNvSpPr/>
          <p:nvPr/>
        </p:nvSpPr>
        <p:spPr>
          <a:xfrm>
            <a:off x="5553153" y="5137848"/>
            <a:ext cx="969230" cy="9626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39D0A4-A04A-4FB2-B034-B8A08645A7EA}"/>
              </a:ext>
            </a:extLst>
          </p:cNvPr>
          <p:cNvSpPr txBox="1"/>
          <p:nvPr/>
        </p:nvSpPr>
        <p:spPr>
          <a:xfrm>
            <a:off x="6665330" y="4083975"/>
            <a:ext cx="47739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Equipos dispersos y diversas necesidades.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C412FFF-A285-E28E-4887-96F5B0C70849}"/>
              </a:ext>
            </a:extLst>
          </p:cNvPr>
          <p:cNvSpPr txBox="1"/>
          <p:nvPr/>
        </p:nvSpPr>
        <p:spPr>
          <a:xfrm>
            <a:off x="6665330" y="5408117"/>
            <a:ext cx="47739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El negocio no espera.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14D95E03-CD32-F845-054A-45F6525A4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9591" y="5269995"/>
            <a:ext cx="676353" cy="676353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748D6B69-BF6B-044E-22A8-06A2AD595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2319" y="4134407"/>
            <a:ext cx="671591" cy="674225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9924366A-C24B-BAF5-343A-E9E956A9DE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84501" y="2954309"/>
            <a:ext cx="714308" cy="714308"/>
          </a:xfrm>
          <a:prstGeom prst="rect">
            <a:avLst/>
          </a:prstGeom>
        </p:spPr>
      </p:pic>
      <p:pic>
        <p:nvPicPr>
          <p:cNvPr id="21" name="Imagen 20" descr="Imagen que contiene lego, juguete, naranja, avión&#10;&#10;El contenido generado por IA puede ser incorrecto.">
            <a:extLst>
              <a:ext uri="{FF2B5EF4-FFF2-40B4-BE49-F238E27FC236}">
                <a16:creationId xmlns:a16="http://schemas.microsoft.com/office/drawing/2014/main" id="{32F313B1-01EE-3594-D237-F58B9EA9CD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r="1629"/>
          <a:stretch/>
        </p:blipFill>
        <p:spPr>
          <a:xfrm>
            <a:off x="423601" y="206065"/>
            <a:ext cx="4282102" cy="643451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98028E0-3108-3A37-8FBB-7524C3B42EF9}"/>
              </a:ext>
            </a:extLst>
          </p:cNvPr>
          <p:cNvSpPr/>
          <p:nvPr/>
        </p:nvSpPr>
        <p:spPr>
          <a:xfrm>
            <a:off x="4142342" y="738190"/>
            <a:ext cx="7783063" cy="926431"/>
          </a:xfrm>
          <a:prstGeom prst="roundRect">
            <a:avLst>
              <a:gd name="adj" fmla="val 50000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4B227A"/>
              </a:solidFill>
            </a:endParaRPr>
          </a:p>
        </p:txBody>
      </p:sp>
      <p:sp>
        <p:nvSpPr>
          <p:cNvPr id="7" name="Google Shape;305;p37">
            <a:extLst>
              <a:ext uri="{FF2B5EF4-FFF2-40B4-BE49-F238E27FC236}">
                <a16:creationId xmlns:a16="http://schemas.microsoft.com/office/drawing/2014/main" id="{08C4E982-7742-1A79-6B85-725E322381AE}"/>
              </a:ext>
            </a:extLst>
          </p:cNvPr>
          <p:cNvSpPr txBox="1"/>
          <p:nvPr/>
        </p:nvSpPr>
        <p:spPr>
          <a:xfrm>
            <a:off x="4544972" y="851849"/>
            <a:ext cx="716834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La urgencia de un nuevo enfoque</a:t>
            </a:r>
            <a:endParaRPr lang="es-MX" sz="32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34655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DABA7-F94C-9135-29A9-0BC0C4AFE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7966A4-D197-63F8-997F-7CDF56C339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14989"/>
            <a:ext cx="12192001" cy="685800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D0B802C-E98B-7297-5297-95FC837C67D3}"/>
              </a:ext>
            </a:extLst>
          </p:cNvPr>
          <p:cNvSpPr/>
          <p:nvPr/>
        </p:nvSpPr>
        <p:spPr>
          <a:xfrm>
            <a:off x="0" y="-11368"/>
            <a:ext cx="12192001" cy="2545248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7A9EE1FB-7552-AE8D-9B59-0D184468CA93}"/>
              </a:ext>
            </a:extLst>
          </p:cNvPr>
          <p:cNvSpPr/>
          <p:nvPr/>
        </p:nvSpPr>
        <p:spPr>
          <a:xfrm>
            <a:off x="-857392" y="714021"/>
            <a:ext cx="10155627" cy="8328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CA85EEF-4BF7-BCFB-30CB-FF98CACFB1C7}"/>
              </a:ext>
            </a:extLst>
          </p:cNvPr>
          <p:cNvSpPr txBox="1">
            <a:spLocks/>
          </p:cNvSpPr>
          <p:nvPr/>
        </p:nvSpPr>
        <p:spPr>
          <a:xfrm>
            <a:off x="0" y="459371"/>
            <a:ext cx="92982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¿</a:t>
            </a:r>
            <a:r>
              <a:rPr lang="es-CO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Qué es el aprendizaje adaptativo?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5EAF7F8-E770-E6D1-5235-58CCE1D1E0F5}"/>
              </a:ext>
            </a:extLst>
          </p:cNvPr>
          <p:cNvSpPr/>
          <p:nvPr/>
        </p:nvSpPr>
        <p:spPr>
          <a:xfrm>
            <a:off x="1355075" y="2191532"/>
            <a:ext cx="9529590" cy="858024"/>
          </a:xfrm>
          <a:prstGeom prst="roundRect">
            <a:avLst>
              <a:gd name="adj" fmla="val 16433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B693125-CE96-32D9-7A7A-51586F6D9C21}"/>
              </a:ext>
            </a:extLst>
          </p:cNvPr>
          <p:cNvSpPr txBox="1"/>
          <p:nvPr/>
        </p:nvSpPr>
        <p:spPr>
          <a:xfrm>
            <a:off x="1696138" y="2300610"/>
            <a:ext cx="8799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Adaptativo = Personalización con IA 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71E1047-70B4-4A4D-68C9-B1353D35C2BB}"/>
              </a:ext>
            </a:extLst>
          </p:cNvPr>
          <p:cNvSpPr/>
          <p:nvPr/>
        </p:nvSpPr>
        <p:spPr>
          <a:xfrm>
            <a:off x="1872408" y="3808445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EF96DA5-82DC-BE21-C845-608F4F5264EA}"/>
              </a:ext>
            </a:extLst>
          </p:cNvPr>
          <p:cNvSpPr/>
          <p:nvPr/>
        </p:nvSpPr>
        <p:spPr>
          <a:xfrm>
            <a:off x="5665228" y="3808445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CEA3CC9-87D9-38FD-066A-0DE6E2F0F9BB}"/>
              </a:ext>
            </a:extLst>
          </p:cNvPr>
          <p:cNvSpPr/>
          <p:nvPr/>
        </p:nvSpPr>
        <p:spPr>
          <a:xfrm>
            <a:off x="9016749" y="3808445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E1706CD-1ACB-96AE-0280-07AF2C209AA0}"/>
              </a:ext>
            </a:extLst>
          </p:cNvPr>
          <p:cNvSpPr txBox="1"/>
          <p:nvPr/>
        </p:nvSpPr>
        <p:spPr>
          <a:xfrm>
            <a:off x="914825" y="5336936"/>
            <a:ext cx="3129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IA + datos + algoritmos.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B259D55-1348-600B-75DD-087EBF5EA4C5}"/>
              </a:ext>
            </a:extLst>
          </p:cNvPr>
          <p:cNvSpPr txBox="1"/>
          <p:nvPr/>
        </p:nvSpPr>
        <p:spPr>
          <a:xfrm>
            <a:off x="4764336" y="5336936"/>
            <a:ext cx="3015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Contenido a la medida en tiempo real.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89E4D67-7EB5-E381-F04F-E091162BCBA5}"/>
              </a:ext>
            </a:extLst>
          </p:cNvPr>
          <p:cNvSpPr txBox="1"/>
          <p:nvPr/>
        </p:nvSpPr>
        <p:spPr>
          <a:xfrm>
            <a:off x="8043132" y="5336936"/>
            <a:ext cx="31613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Ritmo y estilo ajustados al aprendiz.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22E36DC2-A96B-CBF9-53A5-2C5DD0E09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1536" y="4011891"/>
            <a:ext cx="775827" cy="775827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FA6D271E-4924-F29A-BF54-B44336BC77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6022" y="3961207"/>
            <a:ext cx="908334" cy="901237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4A52BB31-C504-BEFC-3DAF-0A4E7D474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3901" y="4050745"/>
            <a:ext cx="837447" cy="74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42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97D4D-6C02-C6B6-188F-D00B7B07E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B0B6AA55-053E-BCEC-C9CE-EC5F6403FA0D}"/>
              </a:ext>
            </a:extLst>
          </p:cNvPr>
          <p:cNvGrpSpPr/>
          <p:nvPr/>
        </p:nvGrpSpPr>
        <p:grpSpPr>
          <a:xfrm flipH="1">
            <a:off x="-1" y="-134911"/>
            <a:ext cx="12337297" cy="7105337"/>
            <a:chOff x="-145297" y="-134911"/>
            <a:chExt cx="12337297" cy="710533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2A8960F-63CC-D1A0-EED9-44F62D4C0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1038A675-E880-613B-C415-CFCE16ECF752}"/>
                </a:ext>
              </a:extLst>
            </p:cNvPr>
            <p:cNvSpPr/>
            <p:nvPr/>
          </p:nvSpPr>
          <p:spPr>
            <a:xfrm>
              <a:off x="-145297" y="-134911"/>
              <a:ext cx="4869698" cy="7105337"/>
            </a:xfrm>
            <a:prstGeom prst="rect">
              <a:avLst/>
            </a:prstGeom>
            <a:solidFill>
              <a:srgbClr val="4B227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15FB8922-6BFD-6614-459D-31E97211FC8E}"/>
              </a:ext>
            </a:extLst>
          </p:cNvPr>
          <p:cNvSpPr/>
          <p:nvPr/>
        </p:nvSpPr>
        <p:spPr>
          <a:xfrm>
            <a:off x="6450793" y="287381"/>
            <a:ext cx="5741207" cy="627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887006C-0CA7-632D-8193-82639530F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97" y="1034106"/>
            <a:ext cx="5400594" cy="1004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32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Beneficios del aprendizaje adaptativo</a:t>
            </a:r>
            <a:endParaRPr lang="es-CO" sz="3200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A4E4CA9-8870-ACD5-9486-2E5499C5B1CA}"/>
              </a:ext>
            </a:extLst>
          </p:cNvPr>
          <p:cNvSpPr/>
          <p:nvPr/>
        </p:nvSpPr>
        <p:spPr>
          <a:xfrm>
            <a:off x="687959" y="3222721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567E9E-C068-D7AE-2913-363F61D46043}"/>
              </a:ext>
            </a:extLst>
          </p:cNvPr>
          <p:cNvSpPr txBox="1"/>
          <p:nvPr/>
        </p:nvSpPr>
        <p:spPr>
          <a:xfrm>
            <a:off x="857547" y="3106887"/>
            <a:ext cx="33289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Personalización a escala. 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0B9F06C-E4F7-53F2-3E8A-033915BF4EC9}"/>
              </a:ext>
            </a:extLst>
          </p:cNvPr>
          <p:cNvSpPr/>
          <p:nvPr/>
        </p:nvSpPr>
        <p:spPr>
          <a:xfrm>
            <a:off x="687959" y="3721588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26B45F-26F1-3ED5-9095-0312AACE5D26}"/>
              </a:ext>
            </a:extLst>
          </p:cNvPr>
          <p:cNvSpPr txBox="1"/>
          <p:nvPr/>
        </p:nvSpPr>
        <p:spPr>
          <a:xfrm>
            <a:off x="772753" y="3589577"/>
            <a:ext cx="4298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Mayor </a:t>
            </a: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engagement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y retención.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78D40AD6-3AAD-7DC5-861C-A82C2DEA1A13}"/>
              </a:ext>
            </a:extLst>
          </p:cNvPr>
          <p:cNvSpPr/>
          <p:nvPr/>
        </p:nvSpPr>
        <p:spPr>
          <a:xfrm>
            <a:off x="687959" y="4320112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33EE20C-9DD1-6051-73D1-A38A68861BE6}"/>
              </a:ext>
            </a:extLst>
          </p:cNvPr>
          <p:cNvSpPr txBox="1"/>
          <p:nvPr/>
        </p:nvSpPr>
        <p:spPr>
          <a:xfrm>
            <a:off x="857547" y="4220455"/>
            <a:ext cx="4298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Decisiones basadas en datos.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CE1C497-25A1-07F0-B4FF-FD3DD63B1D54}"/>
              </a:ext>
            </a:extLst>
          </p:cNvPr>
          <p:cNvSpPr/>
          <p:nvPr/>
        </p:nvSpPr>
        <p:spPr>
          <a:xfrm>
            <a:off x="686191" y="4819879"/>
            <a:ext cx="169588" cy="16844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A6E8EA0-BCE3-9BC9-A565-5230FA53F2AE}"/>
              </a:ext>
            </a:extLst>
          </p:cNvPr>
          <p:cNvSpPr txBox="1"/>
          <p:nvPr/>
        </p:nvSpPr>
        <p:spPr>
          <a:xfrm>
            <a:off x="855779" y="4720222"/>
            <a:ext cx="5339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Eficiencia: </a:t>
            </a: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menos tiempo, más impacto. 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pic>
        <p:nvPicPr>
          <p:cNvPr id="16" name="Imagen 1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358B0602-C942-8C34-6969-3644392D5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52" y="1028650"/>
            <a:ext cx="5505888" cy="552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924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F179A-5153-F955-7E49-D5E01F71E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A0F5F4-5CA1-A54C-AEF9-B917BD2A8D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C073A60-4478-E9C1-1F16-13CB5F2E9092}"/>
              </a:ext>
            </a:extLst>
          </p:cNvPr>
          <p:cNvSpPr txBox="1"/>
          <p:nvPr/>
        </p:nvSpPr>
        <p:spPr>
          <a:xfrm>
            <a:off x="395748" y="3419678"/>
            <a:ext cx="218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la IA Aumentada al Aprendizaje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1FC8200-CB7F-84B5-255F-ADDC417B2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50" y="0"/>
            <a:ext cx="8089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11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1754B-921F-FAFA-F933-36B2D3EBB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2774261-795B-F498-95AF-C5E73C3754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0410113-B960-1552-8CFA-C3AEC56C5848}"/>
              </a:ext>
            </a:extLst>
          </p:cNvPr>
          <p:cNvSpPr/>
          <p:nvPr/>
        </p:nvSpPr>
        <p:spPr>
          <a:xfrm>
            <a:off x="0" y="0"/>
            <a:ext cx="5075722" cy="6857999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1BE75ECA-1B96-867F-4538-EFCCF7EFA19E}"/>
              </a:ext>
            </a:extLst>
          </p:cNvPr>
          <p:cNvSpPr/>
          <p:nvPr/>
        </p:nvSpPr>
        <p:spPr>
          <a:xfrm>
            <a:off x="4042155" y="1159246"/>
            <a:ext cx="7737765" cy="926431"/>
          </a:xfrm>
          <a:prstGeom prst="roundRect">
            <a:avLst>
              <a:gd name="adj" fmla="val 50000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7411F2F-D51B-252C-278F-C98B4498135B}"/>
              </a:ext>
            </a:extLst>
          </p:cNvPr>
          <p:cNvSpPr txBox="1">
            <a:spLocks/>
          </p:cNvSpPr>
          <p:nvPr/>
        </p:nvSpPr>
        <p:spPr>
          <a:xfrm>
            <a:off x="6270606" y="986975"/>
            <a:ext cx="52305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Casos de éxito reales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5D2A6A1-C2DE-5F2C-0257-0445FCEF41C3}"/>
              </a:ext>
            </a:extLst>
          </p:cNvPr>
          <p:cNvSpPr/>
          <p:nvPr/>
        </p:nvSpPr>
        <p:spPr>
          <a:xfrm>
            <a:off x="300251" y="390606"/>
            <a:ext cx="5861716" cy="60767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5AF55D2-3810-0C49-AE25-135AA6B26356}"/>
              </a:ext>
            </a:extLst>
          </p:cNvPr>
          <p:cNvSpPr/>
          <p:nvPr/>
        </p:nvSpPr>
        <p:spPr>
          <a:xfrm>
            <a:off x="6403131" y="2848035"/>
            <a:ext cx="362448" cy="359999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Google Shape;197;p33">
            <a:extLst>
              <a:ext uri="{FF2B5EF4-FFF2-40B4-BE49-F238E27FC236}">
                <a16:creationId xmlns:a16="http://schemas.microsoft.com/office/drawing/2014/main" id="{ED28469A-FD26-D9B7-72C9-DB014E2610CC}"/>
              </a:ext>
            </a:extLst>
          </p:cNvPr>
          <p:cNvSpPr txBox="1"/>
          <p:nvPr/>
        </p:nvSpPr>
        <p:spPr>
          <a:xfrm>
            <a:off x="6874218" y="2934742"/>
            <a:ext cx="3156868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Cómplice adaptativo </a:t>
            </a:r>
            <a:r>
              <a:rPr lang="es-CO" sz="32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  <a:sym typeface="Helvetica Neue Light"/>
              </a:rPr>
              <a:t>&gt;</a:t>
            </a:r>
            <a:endParaRPr lang="es-CO" sz="2000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  <a:sym typeface="Helvetica Neue Light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Menos errores.</a:t>
            </a:r>
            <a:endParaRPr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 Ligh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E8728D-628C-F125-469A-A6DCACB0175A}"/>
              </a:ext>
            </a:extLst>
          </p:cNvPr>
          <p:cNvSpPr txBox="1"/>
          <p:nvPr/>
        </p:nvSpPr>
        <p:spPr>
          <a:xfrm>
            <a:off x="6874218" y="2762691"/>
            <a:ext cx="3156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dirty="0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Banca / Finanzas</a:t>
            </a:r>
            <a:endParaRPr lang="es-CO" sz="2400" dirty="0">
              <a:solidFill>
                <a:srgbClr val="0B2154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4EA16A8-16A8-9CD4-DD58-48D9703A9613}"/>
              </a:ext>
            </a:extLst>
          </p:cNvPr>
          <p:cNvSpPr/>
          <p:nvPr/>
        </p:nvSpPr>
        <p:spPr>
          <a:xfrm>
            <a:off x="6403131" y="4630189"/>
            <a:ext cx="362448" cy="359999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Google Shape;197;p33">
            <a:extLst>
              <a:ext uri="{FF2B5EF4-FFF2-40B4-BE49-F238E27FC236}">
                <a16:creationId xmlns:a16="http://schemas.microsoft.com/office/drawing/2014/main" id="{0D59DB99-A441-17E5-9436-F94A70F42DA0}"/>
              </a:ext>
            </a:extLst>
          </p:cNvPr>
          <p:cNvSpPr txBox="1"/>
          <p:nvPr/>
        </p:nvSpPr>
        <p:spPr>
          <a:xfrm>
            <a:off x="6874217" y="4898565"/>
            <a:ext cx="472563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"/>
              </a:rPr>
              <a:t>Capacitación en servicio al cliente </a:t>
            </a:r>
            <a:r>
              <a:rPr lang="es-CO" sz="20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  <a:sym typeface="Helvetica Neue Light"/>
              </a:rPr>
              <a:t>&gt; </a:t>
            </a: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Más satisfacción y ventas.</a:t>
            </a:r>
            <a:endParaRPr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 Ligh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2CDA6A-25A6-48A4-801A-F427BC8FE81E}"/>
              </a:ext>
            </a:extLst>
          </p:cNvPr>
          <p:cNvSpPr txBox="1"/>
          <p:nvPr/>
        </p:nvSpPr>
        <p:spPr>
          <a:xfrm>
            <a:off x="6874218" y="4544845"/>
            <a:ext cx="31568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dirty="0" err="1">
                <a:solidFill>
                  <a:srgbClr val="0B2154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Retail</a:t>
            </a:r>
            <a:endParaRPr lang="es-CO" sz="2400" dirty="0">
              <a:solidFill>
                <a:srgbClr val="0B2154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pic>
        <p:nvPicPr>
          <p:cNvPr id="19" name="Imagen 18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90EA3DCF-CEFB-718D-542F-6D69A258B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2" y="772533"/>
            <a:ext cx="5494110" cy="54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51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B546-9A53-C06C-CCA5-B68C532E8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24F85A-EF2B-80DC-F6EE-6313B786B6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14989"/>
            <a:ext cx="12192001" cy="685800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7C14116-CC70-57D8-E473-A8A502822650}"/>
              </a:ext>
            </a:extLst>
          </p:cNvPr>
          <p:cNvSpPr/>
          <p:nvPr/>
        </p:nvSpPr>
        <p:spPr>
          <a:xfrm>
            <a:off x="0" y="-11368"/>
            <a:ext cx="12192001" cy="3093882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526600EE-594F-45C3-92EA-23713F97D240}"/>
              </a:ext>
            </a:extLst>
          </p:cNvPr>
          <p:cNvSpPr/>
          <p:nvPr/>
        </p:nvSpPr>
        <p:spPr>
          <a:xfrm>
            <a:off x="-857392" y="1121996"/>
            <a:ext cx="10155627" cy="8328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4D6174E-85E9-4A31-4BEF-0EB8271985DE}"/>
              </a:ext>
            </a:extLst>
          </p:cNvPr>
          <p:cNvSpPr txBox="1">
            <a:spLocks/>
          </p:cNvSpPr>
          <p:nvPr/>
        </p:nvSpPr>
        <p:spPr>
          <a:xfrm>
            <a:off x="0" y="867346"/>
            <a:ext cx="92982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Inteligencia aumentada</a:t>
            </a:r>
            <a:endParaRPr lang="es-CO" sz="36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7CE6CA1-E09B-9D38-EFF5-DD211845FD4F}"/>
              </a:ext>
            </a:extLst>
          </p:cNvPr>
          <p:cNvSpPr txBox="1"/>
          <p:nvPr/>
        </p:nvSpPr>
        <p:spPr>
          <a:xfrm>
            <a:off x="1315090" y="4988202"/>
            <a:ext cx="3129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= Equipo invencible.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B636D19-6D3F-5472-B6FB-5F3FF3FB2B08}"/>
              </a:ext>
            </a:extLst>
          </p:cNvPr>
          <p:cNvSpPr txBox="1"/>
          <p:nvPr/>
        </p:nvSpPr>
        <p:spPr>
          <a:xfrm>
            <a:off x="5419512" y="4966617"/>
            <a:ext cx="30158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Colaboración.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1439D3B-9922-7F48-C2FF-8E8D77A82BCC}"/>
              </a:ext>
            </a:extLst>
          </p:cNvPr>
          <p:cNvSpPr txBox="1"/>
          <p:nvPr/>
        </p:nvSpPr>
        <p:spPr>
          <a:xfrm>
            <a:off x="3003922" y="1845732"/>
            <a:ext cx="2661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Humanos + 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40771BF-28C4-B0FD-612C-8E9E8CDD0783}"/>
              </a:ext>
            </a:extLst>
          </p:cNvPr>
          <p:cNvSpPr/>
          <p:nvPr/>
        </p:nvSpPr>
        <p:spPr>
          <a:xfrm>
            <a:off x="1571481" y="3770273"/>
            <a:ext cx="90535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5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1</a:t>
            </a:r>
            <a:endParaRPr lang="es-CO" sz="115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20A0554-065B-3759-5F91-48EFDFED6602}"/>
              </a:ext>
            </a:extLst>
          </p:cNvPr>
          <p:cNvSpPr/>
          <p:nvPr/>
        </p:nvSpPr>
        <p:spPr>
          <a:xfrm>
            <a:off x="0" y="0"/>
            <a:ext cx="709612" cy="6858000"/>
          </a:xfrm>
          <a:prstGeom prst="rect">
            <a:avLst/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96FF080-C44D-B789-9025-99FFBF6CB620}"/>
              </a:ext>
            </a:extLst>
          </p:cNvPr>
          <p:cNvSpPr txBox="1">
            <a:spLocks/>
          </p:cNvSpPr>
          <p:nvPr/>
        </p:nvSpPr>
        <p:spPr>
          <a:xfrm>
            <a:off x="1330653" y="4204510"/>
            <a:ext cx="33184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IA + Humano</a:t>
            </a:r>
            <a:endParaRPr lang="es-CO" sz="36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39CE8EA-A544-6C69-78B4-B71C15ACD148}"/>
              </a:ext>
            </a:extLst>
          </p:cNvPr>
          <p:cNvSpPr/>
          <p:nvPr/>
        </p:nvSpPr>
        <p:spPr>
          <a:xfrm>
            <a:off x="5699467" y="3770273"/>
            <a:ext cx="90535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5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2</a:t>
            </a:r>
            <a:endParaRPr lang="es-CO" sz="115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2A61C370-D391-726E-4DBF-FA79D7687148}"/>
              </a:ext>
            </a:extLst>
          </p:cNvPr>
          <p:cNvSpPr txBox="1">
            <a:spLocks/>
          </p:cNvSpPr>
          <p:nvPr/>
        </p:nvSpPr>
        <p:spPr>
          <a:xfrm>
            <a:off x="5423194" y="4215878"/>
            <a:ext cx="34005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No reemplazo</a:t>
            </a:r>
            <a:endParaRPr lang="es-CO" sz="36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7324710-816C-440C-5F32-33E0D1683BF7}"/>
              </a:ext>
            </a:extLst>
          </p:cNvPr>
          <p:cNvSpPr/>
          <p:nvPr/>
        </p:nvSpPr>
        <p:spPr>
          <a:xfrm>
            <a:off x="9215873" y="3785262"/>
            <a:ext cx="90535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500" dirty="0">
                <a:solidFill>
                  <a:srgbClr val="4B227A">
                    <a:alpha val="38000"/>
                  </a:srgbClr>
                </a:solidFill>
                <a:latin typeface="AmsiPro-Ultra" panose="020B0A06020201010104" pitchFamily="34" charset="0"/>
                <a:ea typeface="Louis George Cafe" pitchFamily="2" charset="-128"/>
                <a:cs typeface="Louis George Cafe" pitchFamily="2" charset="-128"/>
              </a:rPr>
              <a:t>3</a:t>
            </a:r>
            <a:endParaRPr lang="es-CO" sz="11500" dirty="0">
              <a:solidFill>
                <a:srgbClr val="4B227A">
                  <a:alpha val="38000"/>
                </a:srgbClr>
              </a:solidFill>
              <a:latin typeface="AmsiPro-Ultra" panose="020B0A06020201010104" pitchFamily="34" charset="0"/>
              <a:ea typeface="Louis George Cafe" pitchFamily="2" charset="-128"/>
              <a:cs typeface="Louis George Cafe" pitchFamily="2" charset="-128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F9119C1-06DF-A141-2BC3-32F618995B53}"/>
              </a:ext>
            </a:extLst>
          </p:cNvPr>
          <p:cNvSpPr txBox="1"/>
          <p:nvPr/>
        </p:nvSpPr>
        <p:spPr>
          <a:xfrm>
            <a:off x="8823786" y="4227954"/>
            <a:ext cx="316131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Cognición </a:t>
            </a:r>
            <a:r>
              <a:rPr lang="es-MX" sz="24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+</a:t>
            </a:r>
          </a:p>
          <a:p>
            <a:pPr algn="ctr"/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Emoción </a:t>
            </a:r>
            <a:r>
              <a:rPr lang="es-MX" sz="2400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+</a:t>
            </a:r>
            <a:endParaRPr lang="es-MX" sz="2000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  <a:p>
            <a:pPr algn="ctr"/>
            <a:r>
              <a:rPr lang="es-MX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Datos.</a:t>
            </a:r>
          </a:p>
        </p:txBody>
      </p:sp>
    </p:spTree>
    <p:extLst>
      <p:ext uri="{BB962C8B-B14F-4D97-AF65-F5344CB8AC3E}">
        <p14:creationId xmlns:p14="http://schemas.microsoft.com/office/powerpoint/2010/main" val="779831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BC329-5662-C973-A477-B320A9706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D06B0F-F424-2834-B889-AAB2EDF368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9D3642E-55F7-295F-EFC4-A3F84889F12E}"/>
              </a:ext>
            </a:extLst>
          </p:cNvPr>
          <p:cNvSpPr txBox="1"/>
          <p:nvPr/>
        </p:nvSpPr>
        <p:spPr>
          <a:xfrm>
            <a:off x="395748" y="3419678"/>
            <a:ext cx="218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la IA Aumentada al Aprendizaje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70207F-9315-AC9D-0C6F-D09B0F28A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0"/>
            <a:ext cx="407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56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55087A0B-9457-0065-3C38-06856CDA121B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93D8340-EDFA-BA0D-0B1F-2482319DE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1D4C4DE-347A-E0CB-B621-845AF097A8CA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ED401F98-4424-943E-93F0-88AAC888C8AD}"/>
              </a:ext>
            </a:extLst>
          </p:cNvPr>
          <p:cNvSpPr/>
          <p:nvPr/>
        </p:nvSpPr>
        <p:spPr>
          <a:xfrm>
            <a:off x="644222" y="194655"/>
            <a:ext cx="4517326" cy="64828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F90759-F49C-DEC4-51CF-3BD4B6DBF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2705" y="2422765"/>
            <a:ext cx="5921009" cy="2387600"/>
          </a:xfrm>
        </p:spPr>
        <p:txBody>
          <a:bodyPr>
            <a:normAutofit/>
          </a:bodyPr>
          <a:lstStyle/>
          <a:p>
            <a:r>
              <a:rPr lang="es-ES" sz="4800" dirty="0">
                <a:solidFill>
                  <a:srgbClr val="4B227A"/>
                </a:solidFill>
                <a:latin typeface="Aktifo-A Book" panose="02000500000000000000" pitchFamily="2" charset="0"/>
                <a:ea typeface="Aktifo-A Book" panose="02000500000000000000" pitchFamily="2" charset="0"/>
                <a:cs typeface="+mn-cs"/>
              </a:rPr>
              <a:t>¿Por qué hablar de </a:t>
            </a:r>
            <a:r>
              <a:rPr lang="es-ES" sz="5300" b="1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aprendizaje corporativo?</a:t>
            </a:r>
            <a:endParaRPr lang="es-CO" sz="4800" b="1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3AB4CB3-DF3E-FEF9-AD0D-FD3E8E0C2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4" y="306339"/>
            <a:ext cx="4139638" cy="62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906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13050-9163-8007-A7F0-08406C158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698BF4E-DAD2-E4E5-A58A-E0B0018F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3" name="Imagen 2" descr="Forma&#10;&#10;El contenido generado por IA puede ser incorrecto.">
            <a:extLst>
              <a:ext uri="{FF2B5EF4-FFF2-40B4-BE49-F238E27FC236}">
                <a16:creationId xmlns:a16="http://schemas.microsoft.com/office/drawing/2014/main" id="{7B6627FC-999B-806E-33C5-F5EBD1A4D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0" y="0"/>
            <a:ext cx="3034328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E948FED-0AAD-4601-9AB3-CAE94096AF00}"/>
              </a:ext>
            </a:extLst>
          </p:cNvPr>
          <p:cNvSpPr txBox="1"/>
          <p:nvPr/>
        </p:nvSpPr>
        <p:spPr>
          <a:xfrm>
            <a:off x="395748" y="3419678"/>
            <a:ext cx="2185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0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la IA Aumentada al Aprendizaje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E9F9879-0C9B-E0EC-D787-81AD85AD8602}"/>
              </a:ext>
            </a:extLst>
          </p:cNvPr>
          <p:cNvSpPr/>
          <p:nvPr/>
        </p:nvSpPr>
        <p:spPr>
          <a:xfrm>
            <a:off x="909369" y="2167695"/>
            <a:ext cx="1158511" cy="1150684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855F01A4-FB21-0B21-5C76-DA0D4299B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646" y="2339019"/>
            <a:ext cx="723205" cy="828398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312AD00-7891-7F3B-0159-134720271B17}"/>
              </a:ext>
            </a:extLst>
          </p:cNvPr>
          <p:cNvSpPr/>
          <p:nvPr/>
        </p:nvSpPr>
        <p:spPr>
          <a:xfrm>
            <a:off x="4404966" y="1121926"/>
            <a:ext cx="6383976" cy="858024"/>
          </a:xfrm>
          <a:prstGeom prst="roundRect">
            <a:avLst>
              <a:gd name="adj" fmla="val 16433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E5BF51-E84E-0F6C-3EDC-47918508A0FF}"/>
              </a:ext>
            </a:extLst>
          </p:cNvPr>
          <p:cNvSpPr txBox="1"/>
          <p:nvPr/>
        </p:nvSpPr>
        <p:spPr>
          <a:xfrm>
            <a:off x="4788770" y="1231004"/>
            <a:ext cx="5616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Aplicaciones en L&amp;D</a:t>
            </a:r>
          </a:p>
        </p:txBody>
      </p:sp>
      <p:cxnSp>
        <p:nvCxnSpPr>
          <p:cNvPr id="10" name="Google Shape;109;p5">
            <a:extLst>
              <a:ext uri="{FF2B5EF4-FFF2-40B4-BE49-F238E27FC236}">
                <a16:creationId xmlns:a16="http://schemas.microsoft.com/office/drawing/2014/main" id="{B8CEF39C-6782-001E-302A-0194E516A759}"/>
              </a:ext>
            </a:extLst>
          </p:cNvPr>
          <p:cNvCxnSpPr>
            <a:cxnSpLocks/>
          </p:cNvCxnSpPr>
          <p:nvPr/>
        </p:nvCxnSpPr>
        <p:spPr>
          <a:xfrm flipV="1">
            <a:off x="4220558" y="2882112"/>
            <a:ext cx="0" cy="2971111"/>
          </a:xfrm>
          <a:prstGeom prst="straightConnector1">
            <a:avLst/>
          </a:prstGeom>
          <a:noFill/>
          <a:ln w="9525" cap="flat" cmpd="sng">
            <a:solidFill>
              <a:schemeClr val="dk2">
                <a:alpha val="80000"/>
              </a:schemeClr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9D05FE62-C925-64BC-4029-EF6CA727C987}"/>
              </a:ext>
            </a:extLst>
          </p:cNvPr>
          <p:cNvSpPr/>
          <p:nvPr/>
        </p:nvSpPr>
        <p:spPr>
          <a:xfrm>
            <a:off x="4085309" y="3125795"/>
            <a:ext cx="270497" cy="268669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54A94D4-BE70-83B6-1813-20B9F398B6A5}"/>
              </a:ext>
            </a:extLst>
          </p:cNvPr>
          <p:cNvSpPr/>
          <p:nvPr/>
        </p:nvSpPr>
        <p:spPr>
          <a:xfrm>
            <a:off x="4085308" y="4192918"/>
            <a:ext cx="270497" cy="268669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E304DEB-01E5-3C7E-B23B-672B2498374C}"/>
              </a:ext>
            </a:extLst>
          </p:cNvPr>
          <p:cNvSpPr/>
          <p:nvPr/>
        </p:nvSpPr>
        <p:spPr>
          <a:xfrm>
            <a:off x="4085308" y="5273100"/>
            <a:ext cx="270497" cy="268669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C93B99F-D2B2-91EB-A3DC-CD823B5CBA1A}"/>
              </a:ext>
            </a:extLst>
          </p:cNvPr>
          <p:cNvSpPr txBox="1"/>
          <p:nvPr/>
        </p:nvSpPr>
        <p:spPr>
          <a:xfrm>
            <a:off x="4439733" y="2998519"/>
            <a:ext cx="611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Asistentes AI personalizados.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0DD4242-5E18-3F21-C334-A8D5FA171C5B}"/>
              </a:ext>
            </a:extLst>
          </p:cNvPr>
          <p:cNvSpPr txBox="1"/>
          <p:nvPr/>
        </p:nvSpPr>
        <p:spPr>
          <a:xfrm>
            <a:off x="4437903" y="3850198"/>
            <a:ext cx="6114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Mentor virtual 24/7 para cada colaborador.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B34F467-0C40-8D3B-C045-1A30DCDC5D2A}"/>
              </a:ext>
            </a:extLst>
          </p:cNvPr>
          <p:cNvSpPr txBox="1"/>
          <p:nvPr/>
        </p:nvSpPr>
        <p:spPr>
          <a:xfrm>
            <a:off x="4469112" y="5124718"/>
            <a:ext cx="6639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Creación de contenidos inteligentes.</a:t>
            </a:r>
          </a:p>
        </p:txBody>
      </p:sp>
    </p:spTree>
    <p:extLst>
      <p:ext uri="{BB962C8B-B14F-4D97-AF65-F5344CB8AC3E}">
        <p14:creationId xmlns:p14="http://schemas.microsoft.com/office/powerpoint/2010/main" val="17480846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DB8D2-6578-8587-203C-04B15EF1B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BE79FDA1-AB59-030F-1DF2-E14661D0A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AF98E3-0608-6DA7-CD3A-CDCACA27384F}"/>
              </a:ext>
            </a:extLst>
          </p:cNvPr>
          <p:cNvSpPr txBox="1"/>
          <p:nvPr/>
        </p:nvSpPr>
        <p:spPr>
          <a:xfrm>
            <a:off x="2106517" y="2575061"/>
            <a:ext cx="7978966" cy="50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ts val="990"/>
            </a:pPr>
            <a:r>
              <a:rPr lang="es-MX" sz="2693" dirty="0">
                <a:solidFill>
                  <a:srgbClr val="6BE9D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Hacia una cultura de aprendizaje aumentada:</a:t>
            </a:r>
            <a:endParaRPr lang="es-CO" sz="2693" dirty="0">
              <a:solidFill>
                <a:srgbClr val="6BE9D1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1B8202-8F40-1C53-395A-CA0B56BF1CBD}"/>
              </a:ext>
            </a:extLst>
          </p:cNvPr>
          <p:cNvSpPr txBox="1"/>
          <p:nvPr/>
        </p:nvSpPr>
        <p:spPr>
          <a:xfrm>
            <a:off x="2414989" y="3081803"/>
            <a:ext cx="7362022" cy="173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Aktifo-A Light" panose="02000400000000000000" pitchFamily="2" charset="0"/>
                <a:ea typeface="Aktifo-A Light" panose="02000400000000000000" pitchFamily="2" charset="0"/>
              </a:rPr>
              <a:t>Innovación &amp; productividad sin fronteras. Colaboradores empoderados y ágiles.</a:t>
            </a:r>
          </a:p>
          <a:p>
            <a:pPr algn="ctr"/>
            <a:endParaRPr lang="es-MX" sz="2693" dirty="0">
              <a:solidFill>
                <a:schemeClr val="bg1"/>
              </a:solidFill>
              <a:latin typeface="Aktifo-A Light" panose="02000400000000000000" pitchFamily="2" charset="0"/>
              <a:ea typeface="Aktifo-A Light" panose="02000400000000000000" pitchFamily="2" charset="0"/>
            </a:endParaRPr>
          </a:p>
          <a:p>
            <a:pPr algn="ctr"/>
            <a:r>
              <a:rPr lang="es-MX" sz="3200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¿Listos para liberar el potencial?</a:t>
            </a:r>
            <a:endParaRPr lang="es-CO" sz="3200" dirty="0">
              <a:solidFill>
                <a:schemeClr val="bg1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600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4D103C74-DE1D-496D-A611-264A15A2CA72}"/>
              </a:ext>
            </a:extLst>
          </p:cNvPr>
          <p:cNvGrpSpPr/>
          <p:nvPr/>
        </p:nvGrpSpPr>
        <p:grpSpPr>
          <a:xfrm>
            <a:off x="-85629" y="-99151"/>
            <a:ext cx="12277629" cy="7050794"/>
            <a:chOff x="-85629" y="-99151"/>
            <a:chExt cx="12277629" cy="705079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3897BA5-7DBD-F201-A408-3F3B482B2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F106C892-0C9C-E0F5-11B4-8C5148E95DA7}"/>
                </a:ext>
              </a:extLst>
            </p:cNvPr>
            <p:cNvSpPr/>
            <p:nvPr/>
          </p:nvSpPr>
          <p:spPr>
            <a:xfrm>
              <a:off x="-85629" y="-99151"/>
              <a:ext cx="4787996" cy="7050794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72536985-4FE2-009A-B8E0-B8D272E27A86}"/>
              </a:ext>
            </a:extLst>
          </p:cNvPr>
          <p:cNvSpPr/>
          <p:nvPr/>
        </p:nvSpPr>
        <p:spPr>
          <a:xfrm>
            <a:off x="644222" y="194655"/>
            <a:ext cx="4517326" cy="64828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1C9E32-E7E7-4142-BFE0-856189046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5880" y="759284"/>
            <a:ext cx="5274173" cy="2290627"/>
          </a:xfrm>
        </p:spPr>
        <p:txBody>
          <a:bodyPr>
            <a:noAutofit/>
          </a:bodyPr>
          <a:lstStyle/>
          <a:p>
            <a:r>
              <a:rPr lang="es-CO" sz="3800" dirty="0">
                <a:solidFill>
                  <a:srgbClr val="4B227A"/>
                </a:solidFill>
                <a:latin typeface="Aktifo-A Book" panose="02000500000000000000" pitchFamily="2" charset="0"/>
                <a:ea typeface="Aktifo-A Book" panose="02000500000000000000" pitchFamily="2" charset="0"/>
                <a:cs typeface="+mn-cs"/>
              </a:rPr>
              <a:t>Diseño instruccional </a:t>
            </a:r>
            <a:br>
              <a:rPr lang="es-CO" sz="3800" dirty="0">
                <a:solidFill>
                  <a:srgbClr val="4B227A"/>
                </a:solidFill>
                <a:latin typeface="Aktifo-A Book" panose="02000500000000000000" pitchFamily="2" charset="0"/>
                <a:ea typeface="Aktifo-A Book" panose="02000500000000000000" pitchFamily="2" charset="0"/>
                <a:cs typeface="+mn-cs"/>
              </a:rPr>
            </a:br>
            <a:r>
              <a:rPr lang="es-CO" sz="3800" dirty="0">
                <a:solidFill>
                  <a:srgbClr val="4B227A"/>
                </a:solidFill>
                <a:latin typeface="Aktifo-A Book" panose="02000500000000000000" pitchFamily="2" charset="0"/>
                <a:ea typeface="Aktifo-A Book" panose="02000500000000000000" pitchFamily="2" charset="0"/>
                <a:cs typeface="+mn-cs"/>
              </a:rPr>
              <a:t>y experiencias </a:t>
            </a:r>
            <a:br>
              <a:rPr lang="es-CO" sz="3800" dirty="0">
                <a:solidFill>
                  <a:srgbClr val="4B227A"/>
                </a:solidFill>
                <a:latin typeface="Aktifo-A Book" panose="02000500000000000000" pitchFamily="2" charset="0"/>
                <a:ea typeface="Aktifo-A Book" panose="02000500000000000000" pitchFamily="2" charset="0"/>
                <a:cs typeface="+mn-cs"/>
              </a:rPr>
            </a:br>
            <a:r>
              <a:rPr lang="es-CO" sz="3800" dirty="0">
                <a:solidFill>
                  <a:srgbClr val="4B227A"/>
                </a:solidFill>
                <a:latin typeface="Aktifo-A Book" panose="02000500000000000000" pitchFamily="2" charset="0"/>
                <a:ea typeface="Aktifo-A Book" panose="02000500000000000000" pitchFamily="2" charset="0"/>
                <a:cs typeface="+mn-cs"/>
              </a:rPr>
              <a:t>de aprendizaje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F7EF43-407E-495A-AA00-46DEE1F0FBB5}"/>
              </a:ext>
            </a:extLst>
          </p:cNvPr>
          <p:cNvSpPr txBox="1"/>
          <p:nvPr/>
        </p:nvSpPr>
        <p:spPr>
          <a:xfrm>
            <a:off x="5992232" y="3344786"/>
            <a:ext cx="514146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800" b="1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De enseñar contenidos,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800" b="1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 a provocar transformación</a:t>
            </a:r>
            <a:endParaRPr lang="es-CO" sz="3800" b="1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pic>
        <p:nvPicPr>
          <p:cNvPr id="14" name="Imagen 13" descr="Una mujer con un vestido verde&#10;&#10;El contenido generado por IA puede ser incorrecto.">
            <a:extLst>
              <a:ext uri="{FF2B5EF4-FFF2-40B4-BE49-F238E27FC236}">
                <a16:creationId xmlns:a16="http://schemas.microsoft.com/office/drawing/2014/main" id="{FF8E3178-E4AC-2E0E-C208-EBDC8AB67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8" b="20834"/>
          <a:stretch/>
        </p:blipFill>
        <p:spPr>
          <a:xfrm>
            <a:off x="767088" y="306339"/>
            <a:ext cx="4274143" cy="624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8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F61DDC77-4A60-4B99-1BE9-02C2DF878BD2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EB4CDC7-8535-EBD6-B44B-B40BDBB1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5" b="7120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D176195-33F3-99DF-EB71-28E018B087D3}"/>
                </a:ext>
              </a:extLst>
            </p:cNvPr>
            <p:cNvSpPr/>
            <p:nvPr/>
          </p:nvSpPr>
          <p:spPr>
            <a:xfrm>
              <a:off x="-1" y="-1"/>
              <a:ext cx="4724401" cy="6858001"/>
            </a:xfrm>
            <a:prstGeom prst="rect">
              <a:avLst/>
            </a:prstGeom>
            <a:solidFill>
              <a:srgbClr val="4B227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4090634-91AF-49A0-AF13-809A68D2ABCC}"/>
              </a:ext>
            </a:extLst>
          </p:cNvPr>
          <p:cNvSpPr txBox="1">
            <a:spLocks/>
          </p:cNvSpPr>
          <p:nvPr/>
        </p:nvSpPr>
        <p:spPr>
          <a:xfrm>
            <a:off x="6360405" y="1888772"/>
            <a:ext cx="4824066" cy="655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¿Qué espacio educativo recuerdas realmente y por qué?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D8FF05A9-1660-4CB0-A9F0-B63808FA6A59}"/>
              </a:ext>
            </a:extLst>
          </p:cNvPr>
          <p:cNvSpPr txBox="1">
            <a:spLocks/>
          </p:cNvSpPr>
          <p:nvPr/>
        </p:nvSpPr>
        <p:spPr>
          <a:xfrm>
            <a:off x="6360405" y="2882018"/>
            <a:ext cx="5247381" cy="404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CO"/>
            </a:defPPr>
            <a:lvl1pPr indent="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0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/>
            </a:pPr>
            <a:r>
              <a:rPr lang="es-CO" sz="2000" dirty="0"/>
              <a:t>¿Cuántas capacitaciones has tomado en la vida y sientes que no sirven ?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5B0BB715-FE0A-440E-9900-BCD52D872F7B}"/>
              </a:ext>
            </a:extLst>
          </p:cNvPr>
          <p:cNvSpPr txBox="1">
            <a:spLocks/>
          </p:cNvSpPr>
          <p:nvPr/>
        </p:nvSpPr>
        <p:spPr>
          <a:xfrm>
            <a:off x="6360405" y="4057121"/>
            <a:ext cx="5126195" cy="655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lnSpc>
                <a:spcPct val="110000"/>
              </a:lnSpc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¿Qué tendría que pasar para que una capacitación valga la pena?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2CDCE78F-A603-44AF-B18B-0770F4CCA468}"/>
              </a:ext>
            </a:extLst>
          </p:cNvPr>
          <p:cNvSpPr txBox="1">
            <a:spLocks/>
          </p:cNvSpPr>
          <p:nvPr/>
        </p:nvSpPr>
        <p:spPr>
          <a:xfrm>
            <a:off x="6360405" y="5240070"/>
            <a:ext cx="4905858" cy="655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¿Qué esperan las organizaciones con la Gestión del conocimiento ?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8D125E6B-D732-4173-F9DB-EE7A8A20C54D}"/>
              </a:ext>
            </a:extLst>
          </p:cNvPr>
          <p:cNvSpPr/>
          <p:nvPr/>
        </p:nvSpPr>
        <p:spPr>
          <a:xfrm>
            <a:off x="3411306" y="481171"/>
            <a:ext cx="6713196" cy="926431"/>
          </a:xfrm>
          <a:prstGeom prst="roundRect">
            <a:avLst>
              <a:gd name="adj" fmla="val 50000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48DD5FF-25D0-4CBD-AE25-E8D773BE895A}"/>
              </a:ext>
            </a:extLst>
          </p:cNvPr>
          <p:cNvSpPr txBox="1">
            <a:spLocks/>
          </p:cNvSpPr>
          <p:nvPr/>
        </p:nvSpPr>
        <p:spPr>
          <a:xfrm>
            <a:off x="5695454" y="281604"/>
            <a:ext cx="45623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Preguntémonos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8429FD6D-B2B4-235D-87A4-22F9EAEAB666}"/>
              </a:ext>
            </a:extLst>
          </p:cNvPr>
          <p:cNvSpPr/>
          <p:nvPr/>
        </p:nvSpPr>
        <p:spPr>
          <a:xfrm>
            <a:off x="5801925" y="1963136"/>
            <a:ext cx="270497" cy="268669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7EAD99EB-D98F-9404-9754-688EBECC7E2C}"/>
              </a:ext>
            </a:extLst>
          </p:cNvPr>
          <p:cNvSpPr/>
          <p:nvPr/>
        </p:nvSpPr>
        <p:spPr>
          <a:xfrm>
            <a:off x="5801924" y="2975992"/>
            <a:ext cx="270497" cy="268669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E220B9E3-682E-70E7-A6A7-EFDDADA7BDDA}"/>
              </a:ext>
            </a:extLst>
          </p:cNvPr>
          <p:cNvSpPr/>
          <p:nvPr/>
        </p:nvSpPr>
        <p:spPr>
          <a:xfrm>
            <a:off x="5801923" y="4115968"/>
            <a:ext cx="270497" cy="268669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ACE6B996-5409-5D04-59F8-0B7C60AC52B6}"/>
              </a:ext>
            </a:extLst>
          </p:cNvPr>
          <p:cNvSpPr/>
          <p:nvPr/>
        </p:nvSpPr>
        <p:spPr>
          <a:xfrm>
            <a:off x="5801922" y="5381365"/>
            <a:ext cx="270497" cy="268669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1A53487-F0F9-5B97-B81B-BBF03449BD76}"/>
              </a:ext>
            </a:extLst>
          </p:cNvPr>
          <p:cNvSpPr/>
          <p:nvPr/>
        </p:nvSpPr>
        <p:spPr>
          <a:xfrm>
            <a:off x="170598" y="187563"/>
            <a:ext cx="5343337" cy="648287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18FE1F8-C289-965A-D5D9-94292E415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/>
          <a:stretch/>
        </p:blipFill>
        <p:spPr>
          <a:xfrm>
            <a:off x="170599" y="892365"/>
            <a:ext cx="5380862" cy="577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47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F693E3-1EA3-FDEA-82F1-1B86303A74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4090634-91AF-49A0-AF13-809A68D2ABCC}"/>
              </a:ext>
            </a:extLst>
          </p:cNvPr>
          <p:cNvSpPr txBox="1">
            <a:spLocks/>
          </p:cNvSpPr>
          <p:nvPr/>
        </p:nvSpPr>
        <p:spPr>
          <a:xfrm>
            <a:off x="7443571" y="2657349"/>
            <a:ext cx="3861904" cy="655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ktifo-A Book" panose="02000500000000000000" pitchFamily="2" charset="0"/>
                <a:ea typeface="Aktifo-A Book" panose="02000500000000000000" pitchFamily="2" charset="0"/>
                <a:cs typeface="+mn-cs"/>
              </a:rPr>
              <a:t>Confundimos información con conocimiento.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82EFC07A-D878-4E2A-9AF0-F0CDFFFE5F33}"/>
              </a:ext>
            </a:extLst>
          </p:cNvPr>
          <p:cNvSpPr txBox="1">
            <a:spLocks/>
          </p:cNvSpPr>
          <p:nvPr/>
        </p:nvSpPr>
        <p:spPr>
          <a:xfrm>
            <a:off x="7443571" y="3800008"/>
            <a:ext cx="3520576" cy="655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ktifo-A Book" panose="02000500000000000000" pitchFamily="2" charset="0"/>
                <a:ea typeface="Aktifo-A Book" panose="02000500000000000000" pitchFamily="2" charset="0"/>
                <a:cs typeface="+mn-cs"/>
              </a:rPr>
              <a:t>Medimos asistencia más no impacto.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1336D81-DCDE-4D61-AC4B-2EC164049BD0}"/>
              </a:ext>
            </a:extLst>
          </p:cNvPr>
          <p:cNvSpPr txBox="1">
            <a:spLocks/>
          </p:cNvSpPr>
          <p:nvPr/>
        </p:nvSpPr>
        <p:spPr>
          <a:xfrm>
            <a:off x="7431082" y="4905689"/>
            <a:ext cx="3886882" cy="795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ktifo-A Book" panose="02000500000000000000" pitchFamily="2" charset="0"/>
                <a:ea typeface="Aktifo-A Book" panose="02000500000000000000" pitchFamily="2" charset="0"/>
                <a:cs typeface="+mn-cs"/>
              </a:rPr>
              <a:t>Empezamos por contenidos más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Black" panose="02000A00000000000000" pitchFamily="2" charset="0"/>
                <a:ea typeface="Aktifo-A Black" panose="02000A00000000000000" pitchFamily="2" charset="0"/>
              </a:rPr>
              <a:t>no por la realidad.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353AD22-B098-68F9-CE0C-163156CA858B}"/>
              </a:ext>
            </a:extLst>
          </p:cNvPr>
          <p:cNvSpPr/>
          <p:nvPr/>
        </p:nvSpPr>
        <p:spPr>
          <a:xfrm>
            <a:off x="0" y="0"/>
            <a:ext cx="5075722" cy="6857999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68D1E1B-9D71-485E-4EFB-C74DB59207A5}"/>
              </a:ext>
            </a:extLst>
          </p:cNvPr>
          <p:cNvSpPr/>
          <p:nvPr/>
        </p:nvSpPr>
        <p:spPr>
          <a:xfrm>
            <a:off x="4042155" y="1159246"/>
            <a:ext cx="7737765" cy="926431"/>
          </a:xfrm>
          <a:prstGeom prst="roundRect">
            <a:avLst>
              <a:gd name="adj" fmla="val 50000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48DD5FF-25D0-4CBD-AE25-E8D773BE895A}"/>
              </a:ext>
            </a:extLst>
          </p:cNvPr>
          <p:cNvSpPr txBox="1">
            <a:spLocks/>
          </p:cNvSpPr>
          <p:nvPr/>
        </p:nvSpPr>
        <p:spPr>
          <a:xfrm>
            <a:off x="6270606" y="986975"/>
            <a:ext cx="52305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Cuál es el problema?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C9FD4AF-61F8-39A7-FF93-21349BC16B91}"/>
              </a:ext>
            </a:extLst>
          </p:cNvPr>
          <p:cNvSpPr/>
          <p:nvPr/>
        </p:nvSpPr>
        <p:spPr>
          <a:xfrm>
            <a:off x="300251" y="390606"/>
            <a:ext cx="5566553" cy="60767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BA0B069-7AC5-BAF5-356C-CA7B1599ED67}"/>
              </a:ext>
            </a:extLst>
          </p:cNvPr>
          <p:cNvSpPr/>
          <p:nvPr/>
        </p:nvSpPr>
        <p:spPr>
          <a:xfrm>
            <a:off x="6768903" y="2720550"/>
            <a:ext cx="502028" cy="49863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170AA5C-C444-C0AE-7C88-19C26C55643F}"/>
              </a:ext>
            </a:extLst>
          </p:cNvPr>
          <p:cNvSpPr/>
          <p:nvPr/>
        </p:nvSpPr>
        <p:spPr>
          <a:xfrm>
            <a:off x="6785426" y="3820821"/>
            <a:ext cx="502028" cy="49863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6297E3FE-CA06-9E08-631D-4ED8DB0B20F3}"/>
              </a:ext>
            </a:extLst>
          </p:cNvPr>
          <p:cNvSpPr/>
          <p:nvPr/>
        </p:nvSpPr>
        <p:spPr>
          <a:xfrm>
            <a:off x="6795237" y="4950905"/>
            <a:ext cx="502028" cy="49863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7F00EB7-BFB6-EA1D-0F74-49CD05C48415}"/>
              </a:ext>
            </a:extLst>
          </p:cNvPr>
          <p:cNvSpPr txBox="1"/>
          <p:nvPr/>
        </p:nvSpPr>
        <p:spPr>
          <a:xfrm>
            <a:off x="6817878" y="2708384"/>
            <a:ext cx="480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O" sz="2800" b="1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Black" panose="02000A00000000000000" pitchFamily="2" charset="0"/>
                <a:ea typeface="Aktifo-A Black" panose="02000A00000000000000" pitchFamily="2" charset="0"/>
              </a:rPr>
              <a:t>1</a:t>
            </a:r>
            <a:endParaRPr lang="es-CO" dirty="0">
              <a:solidFill>
                <a:srgbClr val="0B2154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34F734B-2F49-2A40-7EEE-D9D784A1B3BE}"/>
              </a:ext>
            </a:extLst>
          </p:cNvPr>
          <p:cNvSpPr txBox="1"/>
          <p:nvPr/>
        </p:nvSpPr>
        <p:spPr>
          <a:xfrm>
            <a:off x="6827689" y="3829219"/>
            <a:ext cx="480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O" sz="2800" b="1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Black" panose="02000A00000000000000" pitchFamily="2" charset="0"/>
                <a:ea typeface="Aktifo-A Black" panose="02000A00000000000000" pitchFamily="2" charset="0"/>
              </a:rPr>
              <a:t>2</a:t>
            </a:r>
            <a:endParaRPr lang="es-CO" dirty="0">
              <a:solidFill>
                <a:srgbClr val="0B2154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461E943-6BBF-9A21-1EED-A1514C803815}"/>
              </a:ext>
            </a:extLst>
          </p:cNvPr>
          <p:cNvSpPr txBox="1"/>
          <p:nvPr/>
        </p:nvSpPr>
        <p:spPr>
          <a:xfrm>
            <a:off x="6827689" y="4950054"/>
            <a:ext cx="480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3</a:t>
            </a:r>
            <a:endParaRPr lang="es-CO" dirty="0">
              <a:solidFill>
                <a:srgbClr val="0B2154"/>
              </a:solidFill>
            </a:endParaRPr>
          </a:p>
        </p:txBody>
      </p:sp>
      <p:pic>
        <p:nvPicPr>
          <p:cNvPr id="26" name="Imagen 25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C95FC2AD-B8C4-8FAE-0FDC-2A9656929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4" y="532263"/>
            <a:ext cx="6208113" cy="620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031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D26F360-8D1F-5D4F-CC2A-0BF6A13017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54A318C-D369-E8FC-278C-93A33C86ECF9}"/>
              </a:ext>
            </a:extLst>
          </p:cNvPr>
          <p:cNvSpPr/>
          <p:nvPr/>
        </p:nvSpPr>
        <p:spPr>
          <a:xfrm>
            <a:off x="7116279" y="0"/>
            <a:ext cx="5075722" cy="6857999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F4D2AB-C313-4146-977A-CB38E403F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4538" y="2603390"/>
            <a:ext cx="4375136" cy="165121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O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Diseñar experiencias para que las personas hagan algo distinto en </a:t>
            </a:r>
            <a:r>
              <a:rPr lang="es-CO" sz="3200" i="1" dirty="0">
                <a:solidFill>
                  <a:srgbClr val="6BE9D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situaciones reales.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D35024C8-E16C-0A95-6BCF-627BB325C283}"/>
              </a:ext>
            </a:extLst>
          </p:cNvPr>
          <p:cNvSpPr/>
          <p:nvPr/>
        </p:nvSpPr>
        <p:spPr>
          <a:xfrm>
            <a:off x="-857391" y="578343"/>
            <a:ext cx="7737765" cy="926431"/>
          </a:xfrm>
          <a:prstGeom prst="roundRect">
            <a:avLst>
              <a:gd name="adj" fmla="val 50000"/>
            </a:avLst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E5F080C-4818-4F3E-8517-98AE0FC4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8778"/>
            <a:ext cx="6480090" cy="1325563"/>
          </a:xfrm>
        </p:spPr>
        <p:txBody>
          <a:bodyPr>
            <a:noAutofit/>
          </a:bodyPr>
          <a:lstStyle/>
          <a:p>
            <a:pPr algn="ctr"/>
            <a:r>
              <a:rPr lang="es-CO" sz="36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Diseño instruccional es… 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7D609CC4-AC78-C0B3-DEF6-00B04227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3201" y="2116169"/>
            <a:ext cx="4407943" cy="401108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18DEEF8-CCC0-514C-505D-133DB07D752D}"/>
              </a:ext>
            </a:extLst>
          </p:cNvPr>
          <p:cNvSpPr txBox="1"/>
          <p:nvPr/>
        </p:nvSpPr>
        <p:spPr>
          <a:xfrm>
            <a:off x="2531472" y="1659580"/>
            <a:ext cx="15513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00" b="1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Intención</a:t>
            </a:r>
            <a:endParaRPr lang="es-CO" sz="2200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B63A9A7-2929-AE7B-007C-42EE2E8E8B9E}"/>
              </a:ext>
            </a:extLst>
          </p:cNvPr>
          <p:cNvSpPr txBox="1"/>
          <p:nvPr/>
        </p:nvSpPr>
        <p:spPr>
          <a:xfrm>
            <a:off x="3039839" y="6136430"/>
            <a:ext cx="29057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00" b="1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Transformación</a:t>
            </a:r>
            <a:endParaRPr lang="es-CO" sz="2200" dirty="0">
              <a:solidFill>
                <a:srgbClr val="0B2154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DB6E2C5-9585-8F51-E867-2357CA4A6824}"/>
              </a:ext>
            </a:extLst>
          </p:cNvPr>
          <p:cNvSpPr txBox="1"/>
          <p:nvPr/>
        </p:nvSpPr>
        <p:spPr>
          <a:xfrm>
            <a:off x="1337436" y="6127256"/>
            <a:ext cx="155139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00" b="1" dirty="0">
                <a:solidFill>
                  <a:srgbClr val="6BE9D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Práctica</a:t>
            </a:r>
            <a:endParaRPr lang="es-CO" sz="2200" dirty="0">
              <a:solidFill>
                <a:srgbClr val="6BE9D1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B7F0647E-6AB5-B3E7-5ED4-27B11F335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5306" y="4866720"/>
            <a:ext cx="837691" cy="837691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71563955-9E28-6978-1D94-E8847014A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56380" y="2559322"/>
            <a:ext cx="579185" cy="852134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5207B883-4F00-7E98-D7DE-F7C5F099B8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37115" y="4967199"/>
            <a:ext cx="715178" cy="7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923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FA1ED0E2-3E7A-BF86-4031-DE8E0573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2CB9D587-C0A2-E0B6-3DD1-B70BDC4450A7}"/>
              </a:ext>
            </a:extLst>
          </p:cNvPr>
          <p:cNvSpPr/>
          <p:nvPr/>
        </p:nvSpPr>
        <p:spPr>
          <a:xfrm>
            <a:off x="-1" y="0"/>
            <a:ext cx="5075722" cy="6857999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7F1EDE29-6DE8-470A-ACD4-7C63936B8C58}"/>
              </a:ext>
            </a:extLst>
          </p:cNvPr>
          <p:cNvSpPr txBox="1">
            <a:spLocks/>
          </p:cNvSpPr>
          <p:nvPr/>
        </p:nvSpPr>
        <p:spPr>
          <a:xfrm>
            <a:off x="387967" y="713374"/>
            <a:ext cx="4299786" cy="1259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73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Si no activo la atención, la emoción y la práctica, no hay aprendizaje, solo recibo contenidos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CO" sz="73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pic>
        <p:nvPicPr>
          <p:cNvPr id="7" name="Imagen 6" descr="Gráfico, Gráfico de proyección solar&#10;&#10;El contenido generado por IA puede ser incorrecto.">
            <a:extLst>
              <a:ext uri="{FF2B5EF4-FFF2-40B4-BE49-F238E27FC236}">
                <a16:creationId xmlns:a16="http://schemas.microsoft.com/office/drawing/2014/main" id="{347A8BBD-EEDF-CEDB-D31E-5D5A730CA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33" y="188761"/>
            <a:ext cx="6669240" cy="666924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5F8F1A8-FBDA-A8D5-6C24-C40963717E9A}"/>
              </a:ext>
            </a:extLst>
          </p:cNvPr>
          <p:cNvSpPr txBox="1"/>
          <p:nvPr/>
        </p:nvSpPr>
        <p:spPr>
          <a:xfrm>
            <a:off x="8016225" y="944563"/>
            <a:ext cx="11567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Atraer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atención</a:t>
            </a:r>
            <a:endParaRPr lang="es-CO" sz="1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124955D-D704-55E6-9ECD-67CE101C5F66}"/>
              </a:ext>
            </a:extLst>
          </p:cNvPr>
          <p:cNvSpPr txBox="1"/>
          <p:nvPr/>
        </p:nvSpPr>
        <p:spPr>
          <a:xfrm>
            <a:off x="9371300" y="1474253"/>
            <a:ext cx="15359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Resultados de aprendizaje</a:t>
            </a:r>
          </a:p>
          <a:p>
            <a:pPr algn="ctr"/>
            <a:endParaRPr lang="es-CO" sz="14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A4182A5-2CDE-B1DA-FE8F-AD83AA2E40EE}"/>
              </a:ext>
            </a:extLst>
          </p:cNvPr>
          <p:cNvSpPr txBox="1"/>
          <p:nvPr/>
        </p:nvSpPr>
        <p:spPr>
          <a:xfrm>
            <a:off x="10139268" y="2949849"/>
            <a:ext cx="1533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Conocimiento previo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E051A16-2F89-53E6-90C8-908B443D5544}"/>
              </a:ext>
            </a:extLst>
          </p:cNvPr>
          <p:cNvSpPr txBox="1"/>
          <p:nvPr/>
        </p:nvSpPr>
        <p:spPr>
          <a:xfrm>
            <a:off x="9834585" y="4365993"/>
            <a:ext cx="1533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Presentación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del contenido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702D42-8450-A73C-D131-241CD9EC5A2E}"/>
              </a:ext>
            </a:extLst>
          </p:cNvPr>
          <p:cNvSpPr txBox="1"/>
          <p:nvPr/>
        </p:nvSpPr>
        <p:spPr>
          <a:xfrm>
            <a:off x="8594610" y="5303525"/>
            <a:ext cx="1899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Guía,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orientación y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acompañamiento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32DDDF0-7A30-63E7-0052-12B96F775FDA}"/>
              </a:ext>
            </a:extLst>
          </p:cNvPr>
          <p:cNvSpPr txBox="1"/>
          <p:nvPr/>
        </p:nvSpPr>
        <p:spPr>
          <a:xfrm>
            <a:off x="6995327" y="5474947"/>
            <a:ext cx="15331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Práctica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32C2FA2-6609-E53F-3D10-8FC90D594A17}"/>
              </a:ext>
            </a:extLst>
          </p:cNvPr>
          <p:cNvSpPr txBox="1"/>
          <p:nvPr/>
        </p:nvSpPr>
        <p:spPr>
          <a:xfrm>
            <a:off x="5869001" y="4377636"/>
            <a:ext cx="1392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 err="1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Retroalimen</a:t>
            </a:r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- </a:t>
            </a:r>
            <a:r>
              <a:rPr lang="es-MX" sz="1400" b="1" dirty="0" err="1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tación</a:t>
            </a:r>
            <a:endParaRPr lang="es-CO" sz="1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F8418A0-F92C-610E-58C5-C1485C4A6A1C}"/>
              </a:ext>
            </a:extLst>
          </p:cNvPr>
          <p:cNvSpPr txBox="1"/>
          <p:nvPr/>
        </p:nvSpPr>
        <p:spPr>
          <a:xfrm>
            <a:off x="5528560" y="2960866"/>
            <a:ext cx="14667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Evaluación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C5C4864-753D-D378-BD61-554C9840DD23}"/>
              </a:ext>
            </a:extLst>
          </p:cNvPr>
          <p:cNvSpPr txBox="1"/>
          <p:nvPr/>
        </p:nvSpPr>
        <p:spPr>
          <a:xfrm>
            <a:off x="6373035" y="1343177"/>
            <a:ext cx="14667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Reforzar y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llevar a la</a:t>
            </a:r>
          </a:p>
          <a:p>
            <a:pPr algn="ctr"/>
            <a:r>
              <a:rPr lang="es-MX" sz="1400" b="1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práctica </a:t>
            </a:r>
          </a:p>
        </p:txBody>
      </p:sp>
      <p:pic>
        <p:nvPicPr>
          <p:cNvPr id="27" name="Imagen 26" descr="Foto en blanco y negro de un hombre con traje y corbata&#10;&#10;El contenido generado por IA puede ser incorrecto.">
            <a:extLst>
              <a:ext uri="{FF2B5EF4-FFF2-40B4-BE49-F238E27FC236}">
                <a16:creationId xmlns:a16="http://schemas.microsoft.com/office/drawing/2014/main" id="{E74A688B-93D4-0506-6474-65FB0EE2E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" y="1595617"/>
            <a:ext cx="5075721" cy="5451144"/>
          </a:xfrm>
          <a:prstGeom prst="rect">
            <a:avLst/>
          </a:prstGeom>
        </p:spPr>
      </p:pic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D2715D83-00F4-5DA4-4E01-078F49F9D184}"/>
              </a:ext>
            </a:extLst>
          </p:cNvPr>
          <p:cNvSpPr/>
          <p:nvPr/>
        </p:nvSpPr>
        <p:spPr>
          <a:xfrm>
            <a:off x="-2547073" y="5793055"/>
            <a:ext cx="7324331" cy="666747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Google Shape;305;p37">
            <a:extLst>
              <a:ext uri="{FF2B5EF4-FFF2-40B4-BE49-F238E27FC236}">
                <a16:creationId xmlns:a16="http://schemas.microsoft.com/office/drawing/2014/main" id="{CAA7D029-9EC5-F1FE-1CBD-289DD0A0493D}"/>
              </a:ext>
            </a:extLst>
          </p:cNvPr>
          <p:cNvSpPr txBox="1"/>
          <p:nvPr/>
        </p:nvSpPr>
        <p:spPr>
          <a:xfrm>
            <a:off x="277361" y="5782724"/>
            <a:ext cx="329210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"/>
              </a:rPr>
              <a:t>-</a:t>
            </a:r>
            <a:r>
              <a:rPr lang="es-CO" sz="3200" dirty="0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Robert Gagné </a:t>
            </a:r>
            <a:endParaRPr lang="es-ES" sz="3200" dirty="0">
              <a:solidFill>
                <a:srgbClr val="0B2154"/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"/>
            </a:endParaRP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545B6087-78C8-6629-AC87-01B539D867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361" y="383442"/>
            <a:ext cx="1165849" cy="822731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7D55B59E-5897-ECB1-B6FD-92E8934DB1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569466" y="873079"/>
            <a:ext cx="1165849" cy="8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580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n 64">
            <a:extLst>
              <a:ext uri="{FF2B5EF4-FFF2-40B4-BE49-F238E27FC236}">
                <a16:creationId xmlns:a16="http://schemas.microsoft.com/office/drawing/2014/main" id="{3FFC4189-A8D5-DBC1-FF6E-B405D682DC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14989"/>
            <a:ext cx="12192001" cy="6858001"/>
          </a:xfrm>
          <a:prstGeom prst="rect">
            <a:avLst/>
          </a:prstGeom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169F2549-38EC-980B-645F-15C340D3B1AB}"/>
              </a:ext>
            </a:extLst>
          </p:cNvPr>
          <p:cNvCxnSpPr>
            <a:cxnSpLocks/>
          </p:cNvCxnSpPr>
          <p:nvPr/>
        </p:nvCxnSpPr>
        <p:spPr>
          <a:xfrm>
            <a:off x="5040226" y="3455571"/>
            <a:ext cx="6756663" cy="58624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F3DF0B0A-739E-07C0-05DB-2D0EBAC1A5C5}"/>
              </a:ext>
            </a:extLst>
          </p:cNvPr>
          <p:cNvCxnSpPr>
            <a:cxnSpLocks/>
          </p:cNvCxnSpPr>
          <p:nvPr/>
        </p:nvCxnSpPr>
        <p:spPr>
          <a:xfrm flipV="1">
            <a:off x="8509566" y="77356"/>
            <a:ext cx="43309" cy="6655939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DBB31D71-82ED-49BC-7B77-F6012B8BD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9025" y="594103"/>
            <a:ext cx="5614006" cy="562463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480B04E-A258-AA4D-2F08-78DFD0DA46C9}"/>
              </a:ext>
            </a:extLst>
          </p:cNvPr>
          <p:cNvSpPr txBox="1"/>
          <p:nvPr/>
        </p:nvSpPr>
        <p:spPr>
          <a:xfrm>
            <a:off x="7743972" y="3518725"/>
            <a:ext cx="1551399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900" b="1" dirty="0">
                <a:solidFill>
                  <a:schemeClr val="bg2">
                    <a:lumMod val="50000"/>
                  </a:schemeClr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Procesamiento</a:t>
            </a:r>
            <a:endParaRPr lang="es-CO" sz="900" dirty="0">
              <a:solidFill>
                <a:schemeClr val="bg2">
                  <a:lumMod val="50000"/>
                </a:schemeClr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8C63ED-687B-5CB7-8DBD-BB64E7650B12}"/>
              </a:ext>
            </a:extLst>
          </p:cNvPr>
          <p:cNvSpPr txBox="1"/>
          <p:nvPr/>
        </p:nvSpPr>
        <p:spPr>
          <a:xfrm>
            <a:off x="9629644" y="3011907"/>
            <a:ext cx="155139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Reflexión</a:t>
            </a:r>
            <a:endParaRPr lang="es-CO" sz="1300" dirty="0">
              <a:solidFill>
                <a:srgbClr val="0B2154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41F1D4-8004-ACA8-F34E-96A2A35C0D84}"/>
              </a:ext>
            </a:extLst>
          </p:cNvPr>
          <p:cNvSpPr txBox="1"/>
          <p:nvPr/>
        </p:nvSpPr>
        <p:spPr>
          <a:xfrm>
            <a:off x="9712270" y="3270186"/>
            <a:ext cx="138614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Observación y análisis de la experiencia.</a:t>
            </a:r>
            <a:endParaRPr lang="es-CO" sz="13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F020267-EBB1-D69F-0E58-6DE183821CEB}"/>
              </a:ext>
            </a:extLst>
          </p:cNvPr>
          <p:cNvSpPr txBox="1"/>
          <p:nvPr/>
        </p:nvSpPr>
        <p:spPr>
          <a:xfrm>
            <a:off x="7604597" y="4938580"/>
            <a:ext cx="180811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Conceptualización</a:t>
            </a:r>
            <a:endParaRPr lang="es-CO" sz="1300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E1D703B-B462-DC1B-898C-150B474F85D9}"/>
              </a:ext>
            </a:extLst>
          </p:cNvPr>
          <p:cNvSpPr txBox="1"/>
          <p:nvPr/>
        </p:nvSpPr>
        <p:spPr>
          <a:xfrm>
            <a:off x="7826598" y="5230968"/>
            <a:ext cx="146877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Formulación de conceptos abstractos.</a:t>
            </a:r>
            <a:endParaRPr lang="es-CO" sz="13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79FF162-4249-B0A9-AC2D-6CFEA759EA62}"/>
              </a:ext>
            </a:extLst>
          </p:cNvPr>
          <p:cNvSpPr txBox="1"/>
          <p:nvPr/>
        </p:nvSpPr>
        <p:spPr>
          <a:xfrm>
            <a:off x="5836291" y="2779860"/>
            <a:ext cx="155139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chemeClr val="bg2">
                    <a:lumMod val="25000"/>
                  </a:schemeClr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Ampliación</a:t>
            </a:r>
            <a:endParaRPr lang="es-CO" sz="1300" dirty="0">
              <a:solidFill>
                <a:schemeClr val="bg2">
                  <a:lumMod val="25000"/>
                </a:schemeClr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648089D-D066-89E8-4472-BB9B0D61528E}"/>
              </a:ext>
            </a:extLst>
          </p:cNvPr>
          <p:cNvSpPr txBox="1"/>
          <p:nvPr/>
        </p:nvSpPr>
        <p:spPr>
          <a:xfrm>
            <a:off x="5774996" y="3054268"/>
            <a:ext cx="166797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Experimentación activa de los conceptos en nuevas situaciones.</a:t>
            </a:r>
            <a:endParaRPr lang="es-CO" sz="130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DC8DE09-09B2-4518-90DA-F0F45B894B2D}"/>
              </a:ext>
            </a:extLst>
          </p:cNvPr>
          <p:cNvSpPr txBox="1"/>
          <p:nvPr/>
        </p:nvSpPr>
        <p:spPr>
          <a:xfrm>
            <a:off x="7697698" y="1024240"/>
            <a:ext cx="155139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rgbClr val="6BE9D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Inmersión</a:t>
            </a:r>
            <a:endParaRPr lang="es-CO" sz="1300" dirty="0">
              <a:solidFill>
                <a:srgbClr val="6BE9D1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28A2105-CA38-72AE-E009-755DC8991F0D}"/>
              </a:ext>
            </a:extLst>
          </p:cNvPr>
          <p:cNvSpPr txBox="1"/>
          <p:nvPr/>
        </p:nvSpPr>
        <p:spPr>
          <a:xfrm>
            <a:off x="7758290" y="1315057"/>
            <a:ext cx="155139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3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Inmersión en una experiencia concreta.</a:t>
            </a:r>
            <a:endParaRPr lang="es-CO" sz="13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73A1E75-2C49-C68F-E45C-EA872B2D96EF}"/>
              </a:ext>
            </a:extLst>
          </p:cNvPr>
          <p:cNvSpPr txBox="1"/>
          <p:nvPr/>
        </p:nvSpPr>
        <p:spPr>
          <a:xfrm rot="5400000">
            <a:off x="10686779" y="3385516"/>
            <a:ext cx="1551399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chemeClr val="bg2">
                    <a:lumMod val="50000"/>
                  </a:schemeClr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OBSERVAR</a:t>
            </a:r>
            <a:endParaRPr lang="es-CO" sz="1300" dirty="0">
              <a:solidFill>
                <a:schemeClr val="bg2">
                  <a:lumMod val="50000"/>
                </a:schemeClr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38644C9-0F5F-1254-5F77-10BE5F54A28A}"/>
              </a:ext>
            </a:extLst>
          </p:cNvPr>
          <p:cNvSpPr txBox="1"/>
          <p:nvPr/>
        </p:nvSpPr>
        <p:spPr>
          <a:xfrm rot="16200000">
            <a:off x="4605105" y="3295203"/>
            <a:ext cx="1551399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chemeClr val="bg2">
                    <a:lumMod val="50000"/>
                  </a:schemeClr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HACER</a:t>
            </a:r>
            <a:endParaRPr lang="es-CO" sz="1300" dirty="0">
              <a:solidFill>
                <a:schemeClr val="bg2">
                  <a:lumMod val="50000"/>
                </a:schemeClr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D2ABE18-5091-6074-2D72-13FA53ABD74F}"/>
              </a:ext>
            </a:extLst>
          </p:cNvPr>
          <p:cNvSpPr txBox="1"/>
          <p:nvPr/>
        </p:nvSpPr>
        <p:spPr>
          <a:xfrm>
            <a:off x="7792156" y="315831"/>
            <a:ext cx="1551399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chemeClr val="bg2">
                    <a:lumMod val="50000"/>
                  </a:schemeClr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SENTIR</a:t>
            </a:r>
            <a:endParaRPr lang="es-CO" sz="1300" dirty="0">
              <a:solidFill>
                <a:schemeClr val="bg2">
                  <a:lumMod val="50000"/>
                </a:schemeClr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4E60A98-8292-6F55-3E99-BCBDEEAFC774}"/>
              </a:ext>
            </a:extLst>
          </p:cNvPr>
          <p:cNvSpPr txBox="1"/>
          <p:nvPr/>
        </p:nvSpPr>
        <p:spPr>
          <a:xfrm>
            <a:off x="7730328" y="6230412"/>
            <a:ext cx="1551399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chemeClr val="bg2">
                    <a:lumMod val="50000"/>
                  </a:schemeClr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PENSAR</a:t>
            </a:r>
            <a:endParaRPr lang="es-CO" sz="1300" dirty="0">
              <a:solidFill>
                <a:schemeClr val="bg2">
                  <a:lumMod val="50000"/>
                </a:schemeClr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71FABF1-99C9-8E5B-55B4-6D3ABC8FC02B}"/>
              </a:ext>
            </a:extLst>
          </p:cNvPr>
          <p:cNvSpPr txBox="1"/>
          <p:nvPr/>
        </p:nvSpPr>
        <p:spPr>
          <a:xfrm rot="5400000">
            <a:off x="8170378" y="2800770"/>
            <a:ext cx="9958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900" b="1" dirty="0">
                <a:solidFill>
                  <a:schemeClr val="bg2">
                    <a:lumMod val="50000"/>
                  </a:schemeClr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Percepción</a:t>
            </a:r>
            <a:endParaRPr lang="es-CO" sz="900" dirty="0">
              <a:solidFill>
                <a:schemeClr val="bg2">
                  <a:lumMod val="50000"/>
                </a:schemeClr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pic>
        <p:nvPicPr>
          <p:cNvPr id="41" name="Gráfico 40">
            <a:extLst>
              <a:ext uri="{FF2B5EF4-FFF2-40B4-BE49-F238E27FC236}">
                <a16:creationId xmlns:a16="http://schemas.microsoft.com/office/drawing/2014/main" id="{C2120B9C-5CAE-4425-C696-D6F1F8C3B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05169">
            <a:off x="9505919" y="2263306"/>
            <a:ext cx="204547" cy="172404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2ED4CE99-2C84-8CEB-2DA9-403FC99A1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715006">
            <a:off x="9527371" y="4473765"/>
            <a:ext cx="204547" cy="172404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C0107674-7477-D098-5F15-837D60ACE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214030">
            <a:off x="7307993" y="2328161"/>
            <a:ext cx="204547" cy="172404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0B66740B-508B-B365-5526-FEB9231B4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537684">
            <a:off x="7311855" y="4468876"/>
            <a:ext cx="204547" cy="172404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3F9C02B4-A31F-5147-E73F-B9063AB3FA15}"/>
              </a:ext>
            </a:extLst>
          </p:cNvPr>
          <p:cNvSpPr txBox="1"/>
          <p:nvPr/>
        </p:nvSpPr>
        <p:spPr>
          <a:xfrm>
            <a:off x="5872310" y="1840451"/>
            <a:ext cx="1384212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rgbClr val="6BE9D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Acomodador</a:t>
            </a:r>
            <a:endParaRPr lang="es-CO" sz="1300" dirty="0">
              <a:solidFill>
                <a:srgbClr val="6BE9D1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D2F59432-BCF3-A5BD-B6B0-6812BA4DB381}"/>
              </a:ext>
            </a:extLst>
          </p:cNvPr>
          <p:cNvSpPr txBox="1"/>
          <p:nvPr/>
        </p:nvSpPr>
        <p:spPr>
          <a:xfrm>
            <a:off x="9863235" y="1835921"/>
            <a:ext cx="1384212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Divergente</a:t>
            </a:r>
            <a:endParaRPr lang="es-CO" sz="1300" dirty="0">
              <a:solidFill>
                <a:srgbClr val="0B2154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C22FFAC-47F2-2A83-EF60-280BF9ACE725}"/>
              </a:ext>
            </a:extLst>
          </p:cNvPr>
          <p:cNvSpPr txBox="1"/>
          <p:nvPr/>
        </p:nvSpPr>
        <p:spPr>
          <a:xfrm>
            <a:off x="5925662" y="4796133"/>
            <a:ext cx="1384212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chemeClr val="bg2">
                    <a:lumMod val="50000"/>
                  </a:schemeClr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Convergente</a:t>
            </a:r>
            <a:endParaRPr lang="es-CO" sz="1300" dirty="0">
              <a:solidFill>
                <a:schemeClr val="bg2">
                  <a:lumMod val="50000"/>
                </a:schemeClr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1C0BF35E-D2A2-47F7-07E0-4009BE2D9ED9}"/>
              </a:ext>
            </a:extLst>
          </p:cNvPr>
          <p:cNvSpPr txBox="1"/>
          <p:nvPr/>
        </p:nvSpPr>
        <p:spPr>
          <a:xfrm>
            <a:off x="9846915" y="4791603"/>
            <a:ext cx="1384212" cy="2923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1300" b="1" dirty="0">
                <a:solidFill>
                  <a:srgbClr val="4B227A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Asimilador</a:t>
            </a:r>
            <a:endParaRPr lang="es-CO" sz="1300" dirty="0">
              <a:solidFill>
                <a:srgbClr val="4B227A"/>
              </a:solidFill>
              <a:latin typeface="Aktifo-A Black" panose="02000A00000000000000" pitchFamily="2" charset="0"/>
              <a:ea typeface="Aktifo-A Black" panose="02000A00000000000000" pitchFamily="2" charset="0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7AD7762E-EEEB-CA46-480D-D6C1F21A607A}"/>
              </a:ext>
            </a:extLst>
          </p:cNvPr>
          <p:cNvSpPr/>
          <p:nvPr/>
        </p:nvSpPr>
        <p:spPr>
          <a:xfrm>
            <a:off x="-1" y="0"/>
            <a:ext cx="4915159" cy="6857999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9" name="Gráfico 58">
            <a:extLst>
              <a:ext uri="{FF2B5EF4-FFF2-40B4-BE49-F238E27FC236}">
                <a16:creationId xmlns:a16="http://schemas.microsoft.com/office/drawing/2014/main" id="{9C340F10-EE7E-F737-911E-6037CDDA67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361" y="383442"/>
            <a:ext cx="1165849" cy="822731"/>
          </a:xfrm>
          <a:prstGeom prst="rect">
            <a:avLst/>
          </a:prstGeom>
        </p:spPr>
      </p:pic>
      <p:pic>
        <p:nvPicPr>
          <p:cNvPr id="67" name="Imagen 66" descr="Imagen en blanco y negro de un hombre con traje y corbata&#10;&#10;El contenido generado por IA puede ser incorrecto.">
            <a:extLst>
              <a:ext uri="{FF2B5EF4-FFF2-40B4-BE49-F238E27FC236}">
                <a16:creationId xmlns:a16="http://schemas.microsoft.com/office/drawing/2014/main" id="{824DB21C-EA35-3187-39C3-05C624C57C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3" r="12702" b="42661"/>
          <a:stretch/>
        </p:blipFill>
        <p:spPr>
          <a:xfrm flipH="1">
            <a:off x="0" y="1740403"/>
            <a:ext cx="4844441" cy="5117597"/>
          </a:xfrm>
          <a:prstGeom prst="rect">
            <a:avLst/>
          </a:prstGeom>
        </p:spPr>
      </p:pic>
      <p:pic>
        <p:nvPicPr>
          <p:cNvPr id="60" name="Gráfico 59">
            <a:extLst>
              <a:ext uri="{FF2B5EF4-FFF2-40B4-BE49-F238E27FC236}">
                <a16:creationId xmlns:a16="http://schemas.microsoft.com/office/drawing/2014/main" id="{004231DE-8666-2858-B8AC-C4CA8E301A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3569466" y="873079"/>
            <a:ext cx="1165849" cy="822731"/>
          </a:xfrm>
          <a:prstGeom prst="rect">
            <a:avLst/>
          </a:prstGeom>
        </p:spPr>
      </p:pic>
      <p:sp>
        <p:nvSpPr>
          <p:cNvPr id="61" name="Marcador de contenido 2">
            <a:extLst>
              <a:ext uri="{FF2B5EF4-FFF2-40B4-BE49-F238E27FC236}">
                <a16:creationId xmlns:a16="http://schemas.microsoft.com/office/drawing/2014/main" id="{9E6B95C9-563C-47E6-A53A-7EB209E8C680}"/>
              </a:ext>
            </a:extLst>
          </p:cNvPr>
          <p:cNvSpPr txBox="1">
            <a:spLocks/>
          </p:cNvSpPr>
          <p:nvPr/>
        </p:nvSpPr>
        <p:spPr>
          <a:xfrm>
            <a:off x="360336" y="685254"/>
            <a:ext cx="4193864" cy="1259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29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Las personas no aprenden por escuchar, aprenden por vivir, reflexionar y probar.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CO" sz="29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E9CACF5-2F95-5025-D0C1-02D3D4D92B59}"/>
              </a:ext>
            </a:extLst>
          </p:cNvPr>
          <p:cNvSpPr/>
          <p:nvPr/>
        </p:nvSpPr>
        <p:spPr>
          <a:xfrm>
            <a:off x="-2547073" y="5793055"/>
            <a:ext cx="7324331" cy="666747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Google Shape;305;p37">
            <a:extLst>
              <a:ext uri="{FF2B5EF4-FFF2-40B4-BE49-F238E27FC236}">
                <a16:creationId xmlns:a16="http://schemas.microsoft.com/office/drawing/2014/main" id="{9B3D7A46-457B-701F-E425-CF5FE5DC0AF9}"/>
              </a:ext>
            </a:extLst>
          </p:cNvPr>
          <p:cNvSpPr txBox="1"/>
          <p:nvPr/>
        </p:nvSpPr>
        <p:spPr>
          <a:xfrm>
            <a:off x="277361" y="5782724"/>
            <a:ext cx="329210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"/>
              </a:rPr>
              <a:t>-</a:t>
            </a:r>
            <a:r>
              <a:rPr lang="es-CO" sz="3200" dirty="0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David Kolb</a:t>
            </a:r>
            <a:endParaRPr lang="es-ES" sz="3200" dirty="0">
              <a:solidFill>
                <a:srgbClr val="0B2154"/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435991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E80BC2CD-4232-377D-D319-8642207196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Imagen 5" descr="Forma&#10;&#10;El contenido generado por IA puede ser incorrecto.">
            <a:extLst>
              <a:ext uri="{FF2B5EF4-FFF2-40B4-BE49-F238E27FC236}">
                <a16:creationId xmlns:a16="http://schemas.microsoft.com/office/drawing/2014/main" id="{7A612BC8-7E73-4E77-3F29-0A95D7FD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94" y="0"/>
            <a:ext cx="9107606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C9FD4AF-61F8-39A7-FF93-21349BC16B91}"/>
              </a:ext>
            </a:extLst>
          </p:cNvPr>
          <p:cNvSpPr/>
          <p:nvPr/>
        </p:nvSpPr>
        <p:spPr>
          <a:xfrm>
            <a:off x="337777" y="390607"/>
            <a:ext cx="6161825" cy="60767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3BCCBBE-9DB8-4701-BD35-E32A8B96F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63" y="403253"/>
            <a:ext cx="5967247" cy="5967247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FE65E39E-C799-48F3-BB2C-5672A7999ACD}"/>
              </a:ext>
            </a:extLst>
          </p:cNvPr>
          <p:cNvSpPr txBox="1">
            <a:spLocks/>
          </p:cNvSpPr>
          <p:nvPr/>
        </p:nvSpPr>
        <p:spPr>
          <a:xfrm>
            <a:off x="7054895" y="832061"/>
            <a:ext cx="4471119" cy="104116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O" sz="35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</a:rPr>
              <a:t>No se diseña para transmitir conocimiento, sino para cambiar desempeño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CO" sz="35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29C7B77F-89C1-45B7-98DF-2FDD4AA821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4127" y="588158"/>
            <a:ext cx="1165849" cy="82273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0A38646E-C56D-0B55-A8BE-EBC3D53D1C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0476232" y="1077795"/>
            <a:ext cx="1165849" cy="822731"/>
          </a:xfrm>
          <a:prstGeom prst="rect">
            <a:avLst/>
          </a:prstGeom>
        </p:spPr>
      </p:pic>
      <p:pic>
        <p:nvPicPr>
          <p:cNvPr id="17" name="Imagen 16" descr="Una persona con los brazos cruzados&#10;&#10;El contenido generado por IA puede ser incorrecto.">
            <a:extLst>
              <a:ext uri="{FF2B5EF4-FFF2-40B4-BE49-F238E27FC236}">
                <a16:creationId xmlns:a16="http://schemas.microsoft.com/office/drawing/2014/main" id="{19F1F16C-B8A1-48E0-23EA-6571703FA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367"/>
          <a:stretch/>
        </p:blipFill>
        <p:spPr>
          <a:xfrm flipH="1">
            <a:off x="6552039" y="832061"/>
            <a:ext cx="5530895" cy="6025939"/>
          </a:xfrm>
          <a:prstGeom prst="rect">
            <a:avLst/>
          </a:prstGeom>
        </p:spPr>
      </p:pic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EA9EA31-5165-F808-B7F5-FACB60981929}"/>
              </a:ext>
            </a:extLst>
          </p:cNvPr>
          <p:cNvSpPr/>
          <p:nvPr/>
        </p:nvSpPr>
        <p:spPr>
          <a:xfrm>
            <a:off x="7456735" y="5703753"/>
            <a:ext cx="7324331" cy="666747"/>
          </a:xfrm>
          <a:prstGeom prst="roundRect">
            <a:avLst>
              <a:gd name="adj" fmla="val 50000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Google Shape;305;p37">
            <a:extLst>
              <a:ext uri="{FF2B5EF4-FFF2-40B4-BE49-F238E27FC236}">
                <a16:creationId xmlns:a16="http://schemas.microsoft.com/office/drawing/2014/main" id="{C6ECFD20-85DA-43B0-42AD-02FC2C3288DB}"/>
              </a:ext>
            </a:extLst>
          </p:cNvPr>
          <p:cNvSpPr txBox="1"/>
          <p:nvPr/>
        </p:nvSpPr>
        <p:spPr>
          <a:xfrm>
            <a:off x="8247557" y="5676457"/>
            <a:ext cx="329210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"/>
              </a:rPr>
              <a:t>-</a:t>
            </a:r>
            <a:r>
              <a:rPr lang="es-CO" sz="3200" dirty="0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 Julie </a:t>
            </a:r>
            <a:r>
              <a:rPr lang="es-CO" sz="3200" dirty="0" err="1">
                <a:solidFill>
                  <a:srgbClr val="0B2154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Dirksen</a:t>
            </a:r>
            <a:endParaRPr lang="es-ES" sz="3200" dirty="0">
              <a:solidFill>
                <a:srgbClr val="0B2154"/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462157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FF2B5EF4-FFF2-40B4-BE49-F238E27FC236}">
                <a16:creationId xmlns:a16="http://schemas.microsoft.com/office/drawing/2014/main" id="{4F451530-0E3A-F65C-76AD-69EBD88A32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b="7120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75B6787-2879-2E03-F4D2-D82F22104646}"/>
              </a:ext>
            </a:extLst>
          </p:cNvPr>
          <p:cNvSpPr/>
          <p:nvPr/>
        </p:nvSpPr>
        <p:spPr>
          <a:xfrm>
            <a:off x="0" y="1"/>
            <a:ext cx="12192001" cy="3619478"/>
          </a:xfrm>
          <a:prstGeom prst="rect">
            <a:avLst/>
          </a:prstGeom>
          <a:solidFill>
            <a:srgbClr val="4B22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D0A3956-80C7-A6FF-73E2-450ACB9EB68B}"/>
              </a:ext>
            </a:extLst>
          </p:cNvPr>
          <p:cNvSpPr/>
          <p:nvPr/>
        </p:nvSpPr>
        <p:spPr>
          <a:xfrm>
            <a:off x="-857391" y="578343"/>
            <a:ext cx="7737765" cy="9264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D8F2B54-33CA-C6CB-BA22-455E5367DA48}"/>
              </a:ext>
            </a:extLst>
          </p:cNvPr>
          <p:cNvSpPr txBox="1">
            <a:spLocks/>
          </p:cNvSpPr>
          <p:nvPr/>
        </p:nvSpPr>
        <p:spPr>
          <a:xfrm>
            <a:off x="0" y="378778"/>
            <a:ext cx="60520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cs typeface="+mn-cs"/>
              </a:rPr>
              <a:t>Herramientas clave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9BE4995-626B-4DDB-9388-CC1063C27409}"/>
              </a:ext>
            </a:extLst>
          </p:cNvPr>
          <p:cNvSpPr txBox="1"/>
          <p:nvPr/>
        </p:nvSpPr>
        <p:spPr>
          <a:xfrm>
            <a:off x="638597" y="1941739"/>
            <a:ext cx="232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Mapa de desempeño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(Performance map)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6B2707D-572C-4647-921E-A361F664375F}"/>
              </a:ext>
            </a:extLst>
          </p:cNvPr>
          <p:cNvSpPr txBox="1"/>
          <p:nvPr/>
        </p:nvSpPr>
        <p:spPr>
          <a:xfrm>
            <a:off x="3685569" y="1941739"/>
            <a:ext cx="1744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dirty="0">
                <a:solidFill>
                  <a:schemeClr val="bg1"/>
                </a:solidFill>
              </a:rPr>
              <a:t>Diseño Experiencial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E52A87D-DC26-4539-BB70-2B62ABE710D0}"/>
              </a:ext>
            </a:extLst>
          </p:cNvPr>
          <p:cNvSpPr txBox="1"/>
          <p:nvPr/>
        </p:nvSpPr>
        <p:spPr>
          <a:xfrm>
            <a:off x="6328469" y="2187960"/>
            <a:ext cx="1940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defRPr>
            </a:lvl1pPr>
          </a:lstStyle>
          <a:p>
            <a:pPr>
              <a:defRPr/>
            </a:pPr>
            <a:r>
              <a:rPr lang="es-CO" sz="1600" dirty="0">
                <a:solidFill>
                  <a:schemeClr val="bg1"/>
                </a:solidFill>
              </a:rPr>
              <a:t>Matriz Gagné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E0355CB-7AA3-409B-87A2-C5189ED648E1}"/>
              </a:ext>
            </a:extLst>
          </p:cNvPr>
          <p:cNvSpPr txBox="1"/>
          <p:nvPr/>
        </p:nvSpPr>
        <p:spPr>
          <a:xfrm>
            <a:off x="9357949" y="1941739"/>
            <a:ext cx="1348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defRPr>
            </a:lvl1pPr>
          </a:lstStyle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dirty="0">
                <a:solidFill>
                  <a:schemeClr val="bg1"/>
                </a:solidFill>
              </a:rPr>
              <a:t>Principio de </a:t>
            </a:r>
            <a:r>
              <a:rPr lang="es-CO" sz="1600" dirty="0" err="1">
                <a:solidFill>
                  <a:schemeClr val="bg1"/>
                </a:solidFill>
              </a:rPr>
              <a:t>Dirksen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7A0CDEE-0104-4A32-B852-515AF3A0E59B}"/>
              </a:ext>
            </a:extLst>
          </p:cNvPr>
          <p:cNvSpPr txBox="1"/>
          <p:nvPr/>
        </p:nvSpPr>
        <p:spPr>
          <a:xfrm>
            <a:off x="523370" y="4317691"/>
            <a:ext cx="26180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¿Qué debe hacer la persona diferente al final?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¿En que situación real aplicará eso?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s-MX" sz="1400" dirty="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¿Qué error común hoy?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CO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ktifo-A Book" panose="02000500000000000000" pitchFamily="2" charset="0"/>
              <a:ea typeface="Aktifo-A Book" panose="02000500000000000000" pitchFamily="2" charset="0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000A040-5E1E-49B9-BBC8-B3DCFC634E6C}"/>
              </a:ext>
            </a:extLst>
          </p:cNvPr>
          <p:cNvSpPr txBox="1"/>
          <p:nvPr/>
        </p:nvSpPr>
        <p:spPr>
          <a:xfrm>
            <a:off x="3636184" y="4317691"/>
            <a:ext cx="247178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defRPr>
            </a:lvl1pPr>
          </a:lstStyle>
          <a:p>
            <a:r>
              <a:rPr lang="es-MX" dirty="0"/>
              <a:t>¿Qué experiencia vivirá primero?</a:t>
            </a:r>
          </a:p>
          <a:p>
            <a:r>
              <a:rPr lang="es-MX" dirty="0"/>
              <a:t>¿Qué espacios generan reflexión?</a:t>
            </a:r>
          </a:p>
          <a:p>
            <a:r>
              <a:rPr lang="es-MX" dirty="0"/>
              <a:t>¿Qué contenido se debe abordar?</a:t>
            </a:r>
          </a:p>
          <a:p>
            <a:r>
              <a:rPr lang="es-MX" dirty="0"/>
              <a:t>¿Dónde se prueba?</a:t>
            </a:r>
          </a:p>
          <a:p>
            <a:endParaRPr lang="es-CO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905A830-C4B3-4341-A657-4D08E26A5473}"/>
              </a:ext>
            </a:extLst>
          </p:cNvPr>
          <p:cNvSpPr txBox="1"/>
          <p:nvPr/>
        </p:nvSpPr>
        <p:spPr>
          <a:xfrm>
            <a:off x="6325004" y="4317691"/>
            <a:ext cx="2471789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defRPr>
            </a:lvl1pPr>
          </a:lstStyle>
          <a:p>
            <a:r>
              <a:rPr lang="es-MX" dirty="0"/>
              <a:t>Atención - ¿Cómo lo saco del modo automático?</a:t>
            </a:r>
          </a:p>
          <a:p>
            <a:r>
              <a:rPr lang="es-MX" dirty="0"/>
              <a:t>Activación - ¿Qué experiencia previa conecto?</a:t>
            </a:r>
          </a:p>
          <a:p>
            <a:r>
              <a:rPr lang="es-MX" dirty="0"/>
              <a:t>Práctica - ¿Dónde </a:t>
            </a:r>
            <a:r>
              <a:rPr lang="es-MX" dirty="0" err="1"/>
              <a:t>práctican</a:t>
            </a:r>
            <a:r>
              <a:rPr lang="es-MX" dirty="0"/>
              <a:t>?</a:t>
            </a:r>
          </a:p>
          <a:p>
            <a:endParaRPr lang="es-MX" dirty="0"/>
          </a:p>
          <a:p>
            <a:endParaRPr lang="es-CO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8272F0C-2F89-46E8-B5F0-6EAD5B7A4259}"/>
              </a:ext>
            </a:extLst>
          </p:cNvPr>
          <p:cNvSpPr txBox="1"/>
          <p:nvPr/>
        </p:nvSpPr>
        <p:spPr>
          <a:xfrm>
            <a:off x="9160036" y="4317691"/>
            <a:ext cx="25085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285750" marR="0" lvl="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chemeClr val="bg2">
                    <a:lumMod val="25000"/>
                  </a:schemeClr>
                </a:solidFill>
                <a:latin typeface="Aktifo-A Book" panose="02000500000000000000" pitchFamily="2" charset="0"/>
                <a:ea typeface="Aktifo-A Book" panose="02000500000000000000" pitchFamily="2" charset="0"/>
              </a:defRPr>
            </a:lvl1pPr>
          </a:lstStyle>
          <a:p>
            <a:r>
              <a:rPr lang="es-MX" dirty="0"/>
              <a:t>Esto que vamos a hacer ayuda a la persona a actuar mejor en su vida real o solo suena bonito?</a:t>
            </a:r>
          </a:p>
          <a:p>
            <a:r>
              <a:rPr lang="es-MX" dirty="0"/>
              <a:t>Si no cambia  comportamiento – elimina. </a:t>
            </a:r>
          </a:p>
          <a:p>
            <a:endParaRPr lang="es-MX" dirty="0"/>
          </a:p>
          <a:p>
            <a:endParaRPr lang="es-CO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94CDD89-3E9A-1D49-7C92-583CE7DDB943}"/>
              </a:ext>
            </a:extLst>
          </p:cNvPr>
          <p:cNvSpPr/>
          <p:nvPr/>
        </p:nvSpPr>
        <p:spPr>
          <a:xfrm>
            <a:off x="1075459" y="2632943"/>
            <a:ext cx="1490320" cy="148025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F00FAE2D-6174-BE44-C778-19A435B5C12B}"/>
              </a:ext>
            </a:extLst>
          </p:cNvPr>
          <p:cNvSpPr/>
          <p:nvPr/>
        </p:nvSpPr>
        <p:spPr>
          <a:xfrm>
            <a:off x="3812692" y="2633152"/>
            <a:ext cx="1490320" cy="148025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03A8059D-EA6B-C706-CB64-8341FAEDD9C0}"/>
              </a:ext>
            </a:extLst>
          </p:cNvPr>
          <p:cNvSpPr/>
          <p:nvPr/>
        </p:nvSpPr>
        <p:spPr>
          <a:xfrm>
            <a:off x="6549925" y="2616092"/>
            <a:ext cx="1490320" cy="148025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D5BE7E7C-1305-2C26-C147-1F2452E2BFE1}"/>
              </a:ext>
            </a:extLst>
          </p:cNvPr>
          <p:cNvSpPr/>
          <p:nvPr/>
        </p:nvSpPr>
        <p:spPr>
          <a:xfrm>
            <a:off x="9287159" y="2616301"/>
            <a:ext cx="1490320" cy="148025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CB98A557-FF37-2D30-5F21-E6DA3DD901C2}"/>
              </a:ext>
            </a:extLst>
          </p:cNvPr>
          <p:cNvSpPr/>
          <p:nvPr/>
        </p:nvSpPr>
        <p:spPr>
          <a:xfrm>
            <a:off x="545266" y="4391646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B8CE7315-274C-B5B3-1CFF-CD8889E15049}"/>
              </a:ext>
            </a:extLst>
          </p:cNvPr>
          <p:cNvSpPr/>
          <p:nvPr/>
        </p:nvSpPr>
        <p:spPr>
          <a:xfrm>
            <a:off x="545266" y="5062562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8EE3B780-FB8A-8340-A46F-D190715E2ED9}"/>
              </a:ext>
            </a:extLst>
          </p:cNvPr>
          <p:cNvSpPr/>
          <p:nvPr/>
        </p:nvSpPr>
        <p:spPr>
          <a:xfrm>
            <a:off x="545266" y="5461040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F5CC3CE4-67F6-819A-B3C5-AB9066DD3F7A}"/>
              </a:ext>
            </a:extLst>
          </p:cNvPr>
          <p:cNvSpPr/>
          <p:nvPr/>
        </p:nvSpPr>
        <p:spPr>
          <a:xfrm>
            <a:off x="3671921" y="4391646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12177BD8-9E65-D49C-9769-88AAB0458672}"/>
              </a:ext>
            </a:extLst>
          </p:cNvPr>
          <p:cNvSpPr/>
          <p:nvPr/>
        </p:nvSpPr>
        <p:spPr>
          <a:xfrm>
            <a:off x="3671921" y="4844196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4963FEE5-836C-E0A2-0E67-A2EC9B2FBE0D}"/>
              </a:ext>
            </a:extLst>
          </p:cNvPr>
          <p:cNvSpPr/>
          <p:nvPr/>
        </p:nvSpPr>
        <p:spPr>
          <a:xfrm>
            <a:off x="3671921" y="5242672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3C1FD7CC-94B8-FD52-3AB5-18FC5EF5FDDB}"/>
              </a:ext>
            </a:extLst>
          </p:cNvPr>
          <p:cNvSpPr/>
          <p:nvPr/>
        </p:nvSpPr>
        <p:spPr>
          <a:xfrm>
            <a:off x="3671921" y="5671778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EFAD5BEC-3F0D-2C52-2501-503BA247742B}"/>
              </a:ext>
            </a:extLst>
          </p:cNvPr>
          <p:cNvSpPr/>
          <p:nvPr/>
        </p:nvSpPr>
        <p:spPr>
          <a:xfrm>
            <a:off x="6390559" y="4415090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344E9C62-9F1C-B793-8902-F2C068130CBC}"/>
              </a:ext>
            </a:extLst>
          </p:cNvPr>
          <p:cNvSpPr/>
          <p:nvPr/>
        </p:nvSpPr>
        <p:spPr>
          <a:xfrm>
            <a:off x="6390559" y="5031934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C0C5A1DF-EF52-D2BC-BC7B-DC061925D22C}"/>
              </a:ext>
            </a:extLst>
          </p:cNvPr>
          <p:cNvSpPr/>
          <p:nvPr/>
        </p:nvSpPr>
        <p:spPr>
          <a:xfrm>
            <a:off x="6390559" y="5679402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0ED6811E-3013-21C4-13D1-BAB300A45C4F}"/>
              </a:ext>
            </a:extLst>
          </p:cNvPr>
          <p:cNvSpPr/>
          <p:nvPr/>
        </p:nvSpPr>
        <p:spPr>
          <a:xfrm>
            <a:off x="9231569" y="4415094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34D88B4E-A69D-5736-3181-38F0C7C9DF8A}"/>
              </a:ext>
            </a:extLst>
          </p:cNvPr>
          <p:cNvSpPr/>
          <p:nvPr/>
        </p:nvSpPr>
        <p:spPr>
          <a:xfrm>
            <a:off x="9231569" y="5441343"/>
            <a:ext cx="186662" cy="185401"/>
          </a:xfrm>
          <a:prstGeom prst="roundRect">
            <a:avLst>
              <a:gd name="adj" fmla="val 20749"/>
            </a:avLst>
          </a:prstGeom>
          <a:solidFill>
            <a:srgbClr val="0B2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0B2154"/>
              </a:solidFill>
            </a:endParaRPr>
          </a:p>
        </p:txBody>
      </p:sp>
      <p:pic>
        <p:nvPicPr>
          <p:cNvPr id="48" name="Gráfico 47">
            <a:extLst>
              <a:ext uri="{FF2B5EF4-FFF2-40B4-BE49-F238E27FC236}">
                <a16:creationId xmlns:a16="http://schemas.microsoft.com/office/drawing/2014/main" id="{C5476038-6D09-CD40-3248-7ACCBB3DF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8138" y="2930118"/>
            <a:ext cx="1084961" cy="877293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244CE785-138E-5A91-2794-0B26BBB0F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49857" y="2856785"/>
            <a:ext cx="1027974" cy="1023958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6B0465B7-876A-81AF-2A67-3B610CF8E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9132" y="2801540"/>
            <a:ext cx="1079203" cy="1079203"/>
          </a:xfrm>
          <a:prstGeom prst="rect">
            <a:avLst/>
          </a:prstGeom>
        </p:spPr>
      </p:pic>
      <p:pic>
        <p:nvPicPr>
          <p:cNvPr id="54" name="Gráfico 53">
            <a:extLst>
              <a:ext uri="{FF2B5EF4-FFF2-40B4-BE49-F238E27FC236}">
                <a16:creationId xmlns:a16="http://schemas.microsoft.com/office/drawing/2014/main" id="{4F05663F-6559-A84B-F1CE-A2CD37EFFD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372" y="2796621"/>
            <a:ext cx="1081187" cy="10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84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El contenido generado por IA puede ser incorrecto.">
            <a:extLst>
              <a:ext uri="{FF2B5EF4-FFF2-40B4-BE49-F238E27FC236}">
                <a16:creationId xmlns:a16="http://schemas.microsoft.com/office/drawing/2014/main" id="{A12FAEBE-B965-9126-A643-5BA07A3F8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B761C61-FB9F-84CE-1F70-0F891F3E5536}"/>
              </a:ext>
            </a:extLst>
          </p:cNvPr>
          <p:cNvSpPr/>
          <p:nvPr/>
        </p:nvSpPr>
        <p:spPr>
          <a:xfrm>
            <a:off x="1657779" y="1932741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oogle Shape;196;p33" title="Recurso 14.png">
            <a:extLst>
              <a:ext uri="{FF2B5EF4-FFF2-40B4-BE49-F238E27FC236}">
                <a16:creationId xmlns:a16="http://schemas.microsoft.com/office/drawing/2014/main" id="{28A9F9BC-AD92-B55E-B148-A03D63AE56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8480" t="-259720" r="-228480" b="259720"/>
          <a:stretch/>
        </p:blipFill>
        <p:spPr>
          <a:xfrm>
            <a:off x="3470257" y="1467180"/>
            <a:ext cx="53340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23802931-74C4-1561-0B9C-0ECD818CAF76}"/>
              </a:ext>
            </a:extLst>
          </p:cNvPr>
          <p:cNvSpPr/>
          <p:nvPr/>
        </p:nvSpPr>
        <p:spPr>
          <a:xfrm>
            <a:off x="-764088" y="578345"/>
            <a:ext cx="8141917" cy="9264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Google Shape;197;p33">
            <a:extLst>
              <a:ext uri="{FF2B5EF4-FFF2-40B4-BE49-F238E27FC236}">
                <a16:creationId xmlns:a16="http://schemas.microsoft.com/office/drawing/2014/main" id="{69036B59-8C13-01FC-E239-7FB3234EC225}"/>
              </a:ext>
            </a:extLst>
          </p:cNvPr>
          <p:cNvSpPr txBox="1"/>
          <p:nvPr/>
        </p:nvSpPr>
        <p:spPr>
          <a:xfrm>
            <a:off x="3097018" y="2076824"/>
            <a:ext cx="7749079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sz="1900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lang="es-ES" sz="19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Es el conocimiento interno que soporta el buen funcionamiento de las áreas administrativa, operativa y comercial.</a:t>
            </a:r>
            <a:endParaRPr sz="1900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 Light"/>
            </a:endParaRPr>
          </a:p>
        </p:txBody>
      </p:sp>
      <p:sp>
        <p:nvSpPr>
          <p:cNvPr id="7" name="Google Shape;200;p33">
            <a:extLst>
              <a:ext uri="{FF2B5EF4-FFF2-40B4-BE49-F238E27FC236}">
                <a16:creationId xmlns:a16="http://schemas.microsoft.com/office/drawing/2014/main" id="{616FDBA2-7397-4383-DB92-91B503C305C6}"/>
              </a:ext>
            </a:extLst>
          </p:cNvPr>
          <p:cNvSpPr txBox="1"/>
          <p:nvPr/>
        </p:nvSpPr>
        <p:spPr>
          <a:xfrm>
            <a:off x="3097018" y="3830823"/>
            <a:ext cx="7543908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lang="es-ES" sz="19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Es la información del entorno que la organización usa para fortalecer sus áreas administrativa, operativa y comercial.</a:t>
            </a:r>
            <a:endParaRPr sz="1900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 Light"/>
            </a:endParaRPr>
          </a:p>
        </p:txBody>
      </p:sp>
      <p:sp>
        <p:nvSpPr>
          <p:cNvPr id="8" name="Google Shape;201;p33">
            <a:extLst>
              <a:ext uri="{FF2B5EF4-FFF2-40B4-BE49-F238E27FC236}">
                <a16:creationId xmlns:a16="http://schemas.microsoft.com/office/drawing/2014/main" id="{A9A6E8C3-EF8D-3148-C589-8CEFB2C055E5}"/>
              </a:ext>
            </a:extLst>
          </p:cNvPr>
          <p:cNvSpPr txBox="1"/>
          <p:nvPr/>
        </p:nvSpPr>
        <p:spPr>
          <a:xfrm>
            <a:off x="3097018" y="5350632"/>
            <a:ext cx="772505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 typeface="Arial"/>
              <a:buNone/>
              <a:tabLst/>
              <a:defRPr/>
            </a:pPr>
            <a:r>
              <a:rPr lang="es-ES" sz="19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  <a:sym typeface="Helvetica Neue Light"/>
              </a:rPr>
              <a:t>Es la información que la organización comunica para dar a conocer su identidad, sus servicios y su propuesta de valor.</a:t>
            </a:r>
            <a:endParaRPr sz="1900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  <a:sym typeface="Helvetica Neue Ligh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A7A4D75-713F-1864-C7AB-39ABD6768030}"/>
              </a:ext>
            </a:extLst>
          </p:cNvPr>
          <p:cNvSpPr txBox="1"/>
          <p:nvPr/>
        </p:nvSpPr>
        <p:spPr>
          <a:xfrm>
            <a:off x="3097018" y="2044261"/>
            <a:ext cx="1956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Interno</a:t>
            </a:r>
            <a:endParaRPr lang="es-CO" sz="24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9C39FB-23E9-0E70-8C70-99972DE2B89F}"/>
              </a:ext>
            </a:extLst>
          </p:cNvPr>
          <p:cNvSpPr txBox="1"/>
          <p:nvPr/>
        </p:nvSpPr>
        <p:spPr>
          <a:xfrm>
            <a:off x="3097018" y="3509755"/>
            <a:ext cx="1869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Externo</a:t>
            </a:r>
            <a:endParaRPr lang="es-CO" sz="24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486EE30-60A3-7A23-FDB3-F91DEFF698BC}"/>
              </a:ext>
            </a:extLst>
          </p:cNvPr>
          <p:cNvSpPr txBox="1"/>
          <p:nvPr/>
        </p:nvSpPr>
        <p:spPr>
          <a:xfrm>
            <a:off x="3097018" y="5045290"/>
            <a:ext cx="24698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Compartido</a:t>
            </a:r>
            <a:endParaRPr lang="es-CO" sz="2400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4" name="Google Shape;195;p33">
            <a:extLst>
              <a:ext uri="{FF2B5EF4-FFF2-40B4-BE49-F238E27FC236}">
                <a16:creationId xmlns:a16="http://schemas.microsoft.com/office/drawing/2014/main" id="{CE6DA9AB-1325-AFB1-2BBF-8ACE33FF6287}"/>
              </a:ext>
            </a:extLst>
          </p:cNvPr>
          <p:cNvSpPr txBox="1"/>
          <p:nvPr/>
        </p:nvSpPr>
        <p:spPr>
          <a:xfrm>
            <a:off x="332986" y="661032"/>
            <a:ext cx="594776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Líneas de conocimiento</a:t>
            </a:r>
            <a:endParaRPr sz="36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B4D02490-62F8-627C-30BB-1BCF0C872858}"/>
              </a:ext>
            </a:extLst>
          </p:cNvPr>
          <p:cNvSpPr/>
          <p:nvPr/>
        </p:nvSpPr>
        <p:spPr>
          <a:xfrm>
            <a:off x="1657779" y="3429000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B8D23D00-EE3D-F68F-D3F0-015F6099084B}"/>
              </a:ext>
            </a:extLst>
          </p:cNvPr>
          <p:cNvSpPr/>
          <p:nvPr/>
        </p:nvSpPr>
        <p:spPr>
          <a:xfrm>
            <a:off x="1657779" y="4925259"/>
            <a:ext cx="1214084" cy="1205882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3528BB01-4426-F56F-3D7E-D7DF27CF1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7088" y="2102454"/>
            <a:ext cx="855465" cy="855465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31DD102A-0BC4-99E7-77B4-E72EC0EF0B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11400" y="3559859"/>
            <a:ext cx="706840" cy="932737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76194553-5347-1CEB-D2ED-4CCE50ADC6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73169" y="5045290"/>
            <a:ext cx="983301" cy="9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/>
      <p:bldP spid="16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C00E70D6-736C-15EC-EAE0-1FCEA4EE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E6BF6EEA-3640-3D84-92E3-0252462CA2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9817" y="813014"/>
            <a:ext cx="7245078" cy="6678072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0550BB5-663B-43F3-F20C-CFEEFE2035A2}"/>
              </a:ext>
            </a:extLst>
          </p:cNvPr>
          <p:cNvSpPr/>
          <p:nvPr/>
        </p:nvSpPr>
        <p:spPr>
          <a:xfrm>
            <a:off x="-764088" y="352838"/>
            <a:ext cx="8375850" cy="9264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Google Shape;195;p33">
            <a:extLst>
              <a:ext uri="{FF2B5EF4-FFF2-40B4-BE49-F238E27FC236}">
                <a16:creationId xmlns:a16="http://schemas.microsoft.com/office/drawing/2014/main" id="{A821CF1B-35BF-7E29-764C-C934867BCF59}"/>
              </a:ext>
            </a:extLst>
          </p:cNvPr>
          <p:cNvSpPr txBox="1"/>
          <p:nvPr/>
        </p:nvSpPr>
        <p:spPr>
          <a:xfrm>
            <a:off x="468912" y="446736"/>
            <a:ext cx="642320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Taller</a:t>
            </a:r>
            <a:endParaRPr sz="36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7171AEC-7431-4249-B5D7-4514AD0CB975}"/>
              </a:ext>
            </a:extLst>
          </p:cNvPr>
          <p:cNvSpPr/>
          <p:nvPr/>
        </p:nvSpPr>
        <p:spPr>
          <a:xfrm>
            <a:off x="0" y="6266576"/>
            <a:ext cx="12192000" cy="478172"/>
          </a:xfrm>
          <a:prstGeom prst="rect">
            <a:avLst/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Medium" panose="02000600000000000000" pitchFamily="2" charset="0"/>
                <a:ea typeface="Aktifo-A Medium" panose="02000600000000000000" pitchFamily="2" charset="0"/>
              </a:rPr>
              <a:t>“No vamos a diseñar un curso – vamos a diseñar una experiencia</a:t>
            </a: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BF0FAFA-CBC9-4ACE-9B59-F4631F8D23A7}"/>
              </a:ext>
            </a:extLst>
          </p:cNvPr>
          <p:cNvSpPr/>
          <p:nvPr/>
        </p:nvSpPr>
        <p:spPr>
          <a:xfrm>
            <a:off x="1062108" y="1625568"/>
            <a:ext cx="3189953" cy="1417943"/>
          </a:xfrm>
          <a:prstGeom prst="roundRect">
            <a:avLst>
              <a:gd name="adj" fmla="val 4944"/>
            </a:avLst>
          </a:prstGeom>
          <a:noFill/>
          <a:ln w="3175">
            <a:noFill/>
          </a:ln>
          <a:effectLst>
            <a:outerShdw blurRad="127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tifo-A Black" panose="02000A00000000000000" pitchFamily="2" charset="0"/>
                <a:ea typeface="Aktifo-A Black" panose="02000A00000000000000" pitchFamily="2" charset="0"/>
              </a:rPr>
              <a:t>Premisa: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ktifo-A Medium" panose="02000600000000000000" pitchFamily="2" charset="0"/>
                <a:ea typeface="Aktifo-A Medium" panose="02000600000000000000" pitchFamily="2" charset="0"/>
              </a:rPr>
              <a:t>Un buen diseño Instruccional no empieza con contenido,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srgbClr val="6BE9D1"/>
                </a:solidFill>
                <a:effectLst/>
                <a:uLnTx/>
                <a:uFillTx/>
                <a:latin typeface="Aktifo-A Medium" panose="02000600000000000000" pitchFamily="2" charset="0"/>
                <a:ea typeface="Aktifo-A Medium" panose="02000600000000000000" pitchFamily="2" charset="0"/>
              </a:rPr>
              <a:t>empieza con una situación real.  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77EE7521-3F4B-4FD1-97DE-D9273F9A4CF0}"/>
              </a:ext>
            </a:extLst>
          </p:cNvPr>
          <p:cNvSpPr/>
          <p:nvPr/>
        </p:nvSpPr>
        <p:spPr>
          <a:xfrm>
            <a:off x="5382920" y="3079025"/>
            <a:ext cx="3591172" cy="1244100"/>
          </a:xfrm>
          <a:prstGeom prst="roundRect">
            <a:avLst>
              <a:gd name="adj" fmla="val 4944"/>
            </a:avLst>
          </a:prstGeom>
          <a:noFill/>
          <a:ln w="3175">
            <a:noFill/>
          </a:ln>
          <a:effectLst>
            <a:outerShdw blurRad="127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i="1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Situación Real: </a:t>
            </a:r>
            <a:r>
              <a:rPr lang="es-CO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¿En que situación real alguien necesita aprender algo?  ¿Qué error común ocurre? 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4119A880-5F4F-4C69-A6D2-0206077340DC}"/>
              </a:ext>
            </a:extLst>
          </p:cNvPr>
          <p:cNvSpPr/>
          <p:nvPr/>
        </p:nvSpPr>
        <p:spPr>
          <a:xfrm>
            <a:off x="1062109" y="3207287"/>
            <a:ext cx="3899636" cy="1417943"/>
          </a:xfrm>
          <a:prstGeom prst="roundRect">
            <a:avLst>
              <a:gd name="adj" fmla="val 4944"/>
            </a:avLst>
          </a:prstGeom>
          <a:noFill/>
          <a:ln w="3175">
            <a:noFill/>
          </a:ln>
          <a:effectLst>
            <a:outerShdw blurRad="127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i="1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Objetivo Accionable: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Al finalizar la persona logrará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Verbo + situación real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Aplicar – decidir – resolver – comunicar – priorizar 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5F2E014B-E714-4D5B-AE23-F8D15A023235}"/>
              </a:ext>
            </a:extLst>
          </p:cNvPr>
          <p:cNvSpPr/>
          <p:nvPr/>
        </p:nvSpPr>
        <p:spPr>
          <a:xfrm>
            <a:off x="5382920" y="4478126"/>
            <a:ext cx="3232707" cy="1244101"/>
          </a:xfrm>
          <a:prstGeom prst="roundRect">
            <a:avLst>
              <a:gd name="adj" fmla="val 4944"/>
            </a:avLst>
          </a:prstGeom>
          <a:noFill/>
          <a:ln w="3175">
            <a:noFill/>
          </a:ln>
          <a:effectLst>
            <a:outerShdw blurRad="127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i="1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Diseña la Experiencia: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Experiencia Inicial – Reto - Reflexión - Prueba -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Transformación 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2174FC04-91FA-4478-A894-84C1E3C6D350}"/>
              </a:ext>
            </a:extLst>
          </p:cNvPr>
          <p:cNvSpPr/>
          <p:nvPr/>
        </p:nvSpPr>
        <p:spPr>
          <a:xfrm>
            <a:off x="1062108" y="4978595"/>
            <a:ext cx="3558442" cy="1013820"/>
          </a:xfrm>
          <a:prstGeom prst="roundRect">
            <a:avLst>
              <a:gd name="adj" fmla="val 4944"/>
            </a:avLst>
          </a:prstGeom>
          <a:noFill/>
          <a:ln w="3175">
            <a:noFill/>
          </a:ln>
          <a:effectLst>
            <a:outerShdw blurRad="127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i="1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Brecha de desempeño: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Que hace hoy y que debería hacer distinto?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359BC903-414E-4B5A-B6D1-DD6B4B7FAC68}"/>
              </a:ext>
            </a:extLst>
          </p:cNvPr>
          <p:cNvSpPr/>
          <p:nvPr/>
        </p:nvSpPr>
        <p:spPr>
          <a:xfrm>
            <a:off x="9170395" y="1775704"/>
            <a:ext cx="2755356" cy="2212903"/>
          </a:xfrm>
          <a:prstGeom prst="roundRect">
            <a:avLst>
              <a:gd name="adj" fmla="val 4944"/>
            </a:avLst>
          </a:prstGeom>
          <a:noFill/>
          <a:ln w="3175">
            <a:noFill/>
          </a:ln>
          <a:effectLst>
            <a:outerShdw blurRad="127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i="1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Feedback: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Cómo sabe si lo hizo bien?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dirty="0">
              <a:solidFill>
                <a:schemeClr val="bg1"/>
              </a:solidFill>
              <a:latin typeface="Aktifo-A Medium" panose="02000600000000000000" pitchFamily="2" charset="0"/>
              <a:ea typeface="Aktifo-A Medium" panose="020006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Qué hará distinto mañana – con que ayudas cuenta.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92A6FCE1-F2E3-415E-B560-60009555605E}"/>
              </a:ext>
            </a:extLst>
          </p:cNvPr>
          <p:cNvSpPr/>
          <p:nvPr/>
        </p:nvSpPr>
        <p:spPr>
          <a:xfrm>
            <a:off x="5382920" y="1724962"/>
            <a:ext cx="2867620" cy="1244100"/>
          </a:xfrm>
          <a:prstGeom prst="roundRect">
            <a:avLst>
              <a:gd name="adj" fmla="val 4944"/>
            </a:avLst>
          </a:prstGeom>
          <a:noFill/>
          <a:ln w="3175">
            <a:noFill/>
          </a:ln>
          <a:effectLst>
            <a:outerShdw blurRad="1270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i="1" dirty="0">
                <a:solidFill>
                  <a:schemeClr val="bg1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Reflexión: </a:t>
            </a:r>
            <a:r>
              <a:rPr lang="es-CO" dirty="0">
                <a:solidFill>
                  <a:schemeClr val="bg1"/>
                </a:solidFill>
                <a:latin typeface="Aktifo-A Medium" panose="02000600000000000000" pitchFamily="2" charset="0"/>
                <a:ea typeface="Aktifo-A Medium" panose="02000600000000000000" pitchFamily="2" charset="0"/>
              </a:rPr>
              <a:t>Qué tanto queda movido para transformar su labor a la mejora. 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0C32E5A-2AE9-3E95-08BE-C5B0B1AA6B37}"/>
              </a:ext>
            </a:extLst>
          </p:cNvPr>
          <p:cNvSpPr/>
          <p:nvPr/>
        </p:nvSpPr>
        <p:spPr>
          <a:xfrm>
            <a:off x="499415" y="1775704"/>
            <a:ext cx="502028" cy="49863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2FB01BF-454F-91BB-C480-E56EC408FEEF}"/>
              </a:ext>
            </a:extLst>
          </p:cNvPr>
          <p:cNvSpPr/>
          <p:nvPr/>
        </p:nvSpPr>
        <p:spPr>
          <a:xfrm>
            <a:off x="521213" y="3179682"/>
            <a:ext cx="502028" cy="49863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D124A99-78C9-FD28-2036-0ED7BB82EC87}"/>
              </a:ext>
            </a:extLst>
          </p:cNvPr>
          <p:cNvSpPr/>
          <p:nvPr/>
        </p:nvSpPr>
        <p:spPr>
          <a:xfrm>
            <a:off x="521213" y="5088189"/>
            <a:ext cx="502028" cy="49863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A1EF9BA5-0B74-BA00-B54F-67ADAB50EF55}"/>
              </a:ext>
            </a:extLst>
          </p:cNvPr>
          <p:cNvSpPr/>
          <p:nvPr/>
        </p:nvSpPr>
        <p:spPr>
          <a:xfrm>
            <a:off x="4854339" y="1775704"/>
            <a:ext cx="502028" cy="49863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0C5281CA-2C12-2C86-E071-7DB604CD724D}"/>
              </a:ext>
            </a:extLst>
          </p:cNvPr>
          <p:cNvSpPr/>
          <p:nvPr/>
        </p:nvSpPr>
        <p:spPr>
          <a:xfrm>
            <a:off x="4876137" y="3152386"/>
            <a:ext cx="502028" cy="49863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6D3AF6C6-202D-97E9-156D-AB3B16CAEB1B}"/>
              </a:ext>
            </a:extLst>
          </p:cNvPr>
          <p:cNvSpPr/>
          <p:nvPr/>
        </p:nvSpPr>
        <p:spPr>
          <a:xfrm>
            <a:off x="4876137" y="4482883"/>
            <a:ext cx="502028" cy="49863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48E272E7-A1D4-49A5-F0A2-02E791F3CBB2}"/>
              </a:ext>
            </a:extLst>
          </p:cNvPr>
          <p:cNvSpPr/>
          <p:nvPr/>
        </p:nvSpPr>
        <p:spPr>
          <a:xfrm>
            <a:off x="8654838" y="1791517"/>
            <a:ext cx="502028" cy="498636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F9A2526-9754-CB02-7E20-02F6FF55368A}"/>
              </a:ext>
            </a:extLst>
          </p:cNvPr>
          <p:cNvSpPr txBox="1"/>
          <p:nvPr/>
        </p:nvSpPr>
        <p:spPr>
          <a:xfrm>
            <a:off x="548390" y="1763538"/>
            <a:ext cx="480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O" sz="2800" b="1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Black" panose="02000A00000000000000" pitchFamily="2" charset="0"/>
                <a:ea typeface="Aktifo-A Black" panose="02000A00000000000000" pitchFamily="2" charset="0"/>
              </a:rPr>
              <a:t>1</a:t>
            </a:r>
            <a:endParaRPr lang="es-CO" dirty="0">
              <a:solidFill>
                <a:srgbClr val="0B2154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406E00F-186C-D847-19DB-C620E1BB68CC}"/>
              </a:ext>
            </a:extLst>
          </p:cNvPr>
          <p:cNvSpPr txBox="1"/>
          <p:nvPr/>
        </p:nvSpPr>
        <p:spPr>
          <a:xfrm>
            <a:off x="563476" y="3188080"/>
            <a:ext cx="480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O" sz="2800" b="1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Black" panose="02000A00000000000000" pitchFamily="2" charset="0"/>
                <a:ea typeface="Aktifo-A Black" panose="02000A00000000000000" pitchFamily="2" charset="0"/>
              </a:rPr>
              <a:t>2</a:t>
            </a:r>
            <a:endParaRPr lang="es-CO" dirty="0">
              <a:solidFill>
                <a:srgbClr val="0B2154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B566429-A4F9-050E-0A09-4EDFD8A26AD7}"/>
              </a:ext>
            </a:extLst>
          </p:cNvPr>
          <p:cNvSpPr txBox="1"/>
          <p:nvPr/>
        </p:nvSpPr>
        <p:spPr>
          <a:xfrm>
            <a:off x="553665" y="5087338"/>
            <a:ext cx="480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3</a:t>
            </a:r>
            <a:endParaRPr lang="es-CO" dirty="0">
              <a:solidFill>
                <a:srgbClr val="0B2154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2C24685-16B3-493A-58E0-C761186D9107}"/>
              </a:ext>
            </a:extLst>
          </p:cNvPr>
          <p:cNvSpPr txBox="1"/>
          <p:nvPr/>
        </p:nvSpPr>
        <p:spPr>
          <a:xfrm>
            <a:off x="4891327" y="1770192"/>
            <a:ext cx="480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O" sz="2800" b="1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Black" panose="02000A00000000000000" pitchFamily="2" charset="0"/>
                <a:ea typeface="Aktifo-A Black" panose="02000A00000000000000" pitchFamily="2" charset="0"/>
              </a:rPr>
              <a:t>4</a:t>
            </a:r>
            <a:endParaRPr lang="es-CO" dirty="0">
              <a:solidFill>
                <a:srgbClr val="0B2154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9650FC0-7D4A-44B5-052D-74D7FF8E7D9F}"/>
              </a:ext>
            </a:extLst>
          </p:cNvPr>
          <p:cNvSpPr txBox="1"/>
          <p:nvPr/>
        </p:nvSpPr>
        <p:spPr>
          <a:xfrm>
            <a:off x="4920061" y="3153790"/>
            <a:ext cx="480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O" sz="2800" b="1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Black" panose="02000A00000000000000" pitchFamily="2" charset="0"/>
                <a:ea typeface="Aktifo-A Black" panose="02000A00000000000000" pitchFamily="2" charset="0"/>
              </a:rPr>
              <a:t>5</a:t>
            </a:r>
            <a:endParaRPr lang="es-CO" dirty="0">
              <a:solidFill>
                <a:srgbClr val="0B2154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C8FFDF6-D790-5D89-2875-687FD9A3A72B}"/>
              </a:ext>
            </a:extLst>
          </p:cNvPr>
          <p:cNvSpPr txBox="1"/>
          <p:nvPr/>
        </p:nvSpPr>
        <p:spPr>
          <a:xfrm>
            <a:off x="4923898" y="4466190"/>
            <a:ext cx="480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0B2154"/>
                </a:solidFill>
                <a:latin typeface="Aktifo-A Black" panose="02000A00000000000000" pitchFamily="2" charset="0"/>
                <a:ea typeface="Aktifo-A Black" panose="02000A00000000000000" pitchFamily="2" charset="0"/>
              </a:rPr>
              <a:t>6</a:t>
            </a:r>
            <a:endParaRPr lang="es-CO" dirty="0">
              <a:solidFill>
                <a:srgbClr val="0B2154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3FE0794-5B2D-86F7-CEDD-75766471428D}"/>
              </a:ext>
            </a:extLst>
          </p:cNvPr>
          <p:cNvSpPr txBox="1"/>
          <p:nvPr/>
        </p:nvSpPr>
        <p:spPr>
          <a:xfrm>
            <a:off x="8703813" y="1798332"/>
            <a:ext cx="480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O" sz="2800" b="1" u="none" strike="noStrike" kern="1200" cap="none" spc="0" normalizeH="0" baseline="0" noProof="0" dirty="0">
                <a:ln>
                  <a:noFill/>
                </a:ln>
                <a:solidFill>
                  <a:srgbClr val="0B2154"/>
                </a:solidFill>
                <a:effectLst/>
                <a:uLnTx/>
                <a:uFillTx/>
                <a:latin typeface="Aktifo-A Black" panose="02000A00000000000000" pitchFamily="2" charset="0"/>
                <a:ea typeface="Aktifo-A Black" panose="02000A00000000000000" pitchFamily="2" charset="0"/>
              </a:rPr>
              <a:t>7</a:t>
            </a:r>
            <a:endParaRPr lang="es-CO" dirty="0">
              <a:solidFill>
                <a:srgbClr val="0B21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51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&#10;&#10;El contenido generado por IA puede ser incorrecto.">
            <a:extLst>
              <a:ext uri="{FF2B5EF4-FFF2-40B4-BE49-F238E27FC236}">
                <a16:creationId xmlns:a16="http://schemas.microsoft.com/office/drawing/2014/main" id="{F7DF9715-5EAE-3108-713A-4A5AF668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83053F5-EC84-8AD2-3B91-4CD1B4CEAB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1927" y="578345"/>
            <a:ext cx="6929131" cy="6929131"/>
          </a:xfrm>
          <a:prstGeom prst="rect">
            <a:avLst/>
          </a:prstGeom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5559654-593F-0205-2177-27A7A1933E4B}"/>
              </a:ext>
            </a:extLst>
          </p:cNvPr>
          <p:cNvSpPr/>
          <p:nvPr/>
        </p:nvSpPr>
        <p:spPr>
          <a:xfrm>
            <a:off x="-764088" y="857154"/>
            <a:ext cx="8141917" cy="9264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Google Shape;195;p33">
            <a:extLst>
              <a:ext uri="{FF2B5EF4-FFF2-40B4-BE49-F238E27FC236}">
                <a16:creationId xmlns:a16="http://schemas.microsoft.com/office/drawing/2014/main" id="{2EFFAEA9-02CD-E173-BBF7-4F2A93F1B3B5}"/>
              </a:ext>
            </a:extLst>
          </p:cNvPr>
          <p:cNvSpPr txBox="1"/>
          <p:nvPr/>
        </p:nvSpPr>
        <p:spPr>
          <a:xfrm>
            <a:off x="468911" y="951052"/>
            <a:ext cx="594776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Conocimiento interno</a:t>
            </a:r>
            <a:endParaRPr sz="36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9A9E929F-AEE4-0B18-1A1D-03A8E381128B}"/>
              </a:ext>
            </a:extLst>
          </p:cNvPr>
          <p:cNvCxnSpPr>
            <a:cxnSpLocks/>
          </p:cNvCxnSpPr>
          <p:nvPr/>
        </p:nvCxnSpPr>
        <p:spPr>
          <a:xfrm>
            <a:off x="964569" y="3915256"/>
            <a:ext cx="10262862" cy="0"/>
          </a:xfrm>
          <a:prstGeom prst="line">
            <a:avLst/>
          </a:prstGeom>
          <a:ln w="57150">
            <a:solidFill>
              <a:schemeClr val="bg1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F36D7E8D-5635-BC0E-E6E5-DF8A01DF9E69}"/>
              </a:ext>
            </a:extLst>
          </p:cNvPr>
          <p:cNvSpPr/>
          <p:nvPr/>
        </p:nvSpPr>
        <p:spPr>
          <a:xfrm>
            <a:off x="1276017" y="2850731"/>
            <a:ext cx="2143532" cy="21290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661D84C-8DAE-C3C5-B84E-E6F449636B02}"/>
              </a:ext>
            </a:extLst>
          </p:cNvPr>
          <p:cNvSpPr/>
          <p:nvPr/>
        </p:nvSpPr>
        <p:spPr>
          <a:xfrm>
            <a:off x="3791040" y="2850731"/>
            <a:ext cx="2143532" cy="21290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052AEFE-FC15-27BB-63E3-A4E92907DB9F}"/>
              </a:ext>
            </a:extLst>
          </p:cNvPr>
          <p:cNvSpPr/>
          <p:nvPr/>
        </p:nvSpPr>
        <p:spPr>
          <a:xfrm>
            <a:off x="6306063" y="2850731"/>
            <a:ext cx="2143532" cy="21290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67A14AAB-7003-83BF-5563-25D7BE0FE9CD}"/>
              </a:ext>
            </a:extLst>
          </p:cNvPr>
          <p:cNvSpPr/>
          <p:nvPr/>
        </p:nvSpPr>
        <p:spPr>
          <a:xfrm>
            <a:off x="8821085" y="2850731"/>
            <a:ext cx="2143532" cy="21290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C9B3E03-FB2D-7EA0-E788-5AE0E8CE3A80}"/>
              </a:ext>
            </a:extLst>
          </p:cNvPr>
          <p:cNvSpPr txBox="1"/>
          <p:nvPr/>
        </p:nvSpPr>
        <p:spPr>
          <a:xfrm>
            <a:off x="1276017" y="5142712"/>
            <a:ext cx="214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Administrativo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8E7FAE0-A124-0D3B-1D22-A1E322EE67F8}"/>
              </a:ext>
            </a:extLst>
          </p:cNvPr>
          <p:cNvSpPr txBox="1"/>
          <p:nvPr/>
        </p:nvSpPr>
        <p:spPr>
          <a:xfrm>
            <a:off x="3791040" y="5128798"/>
            <a:ext cx="214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Operativo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3FD6F9B-936D-ED48-40B3-C9ED64AB7BD8}"/>
              </a:ext>
            </a:extLst>
          </p:cNvPr>
          <p:cNvSpPr txBox="1"/>
          <p:nvPr/>
        </p:nvSpPr>
        <p:spPr>
          <a:xfrm>
            <a:off x="6306063" y="5126811"/>
            <a:ext cx="214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Comercial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28DF87A-54A3-D4D0-3AEC-10171A5E24F9}"/>
              </a:ext>
            </a:extLst>
          </p:cNvPr>
          <p:cNvSpPr txBox="1"/>
          <p:nvPr/>
        </p:nvSpPr>
        <p:spPr>
          <a:xfrm>
            <a:off x="8821086" y="5112897"/>
            <a:ext cx="214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Terceros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44588434-F569-6947-8329-FECF44D8D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45480" y="3212953"/>
            <a:ext cx="1404605" cy="1404605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87B1F841-9B5D-22AD-4E36-F2D18F5BC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1566" y="3212953"/>
            <a:ext cx="1042480" cy="1404605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2F019FB4-E931-3677-37A3-72C0770DFB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77283" y="3183292"/>
            <a:ext cx="1471815" cy="143157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3FE3B44F-B061-8A4E-5D7C-CD3231FB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37305" y="3162201"/>
            <a:ext cx="1493583" cy="14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6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/>
      <p:bldP spid="20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&#10;&#10;El contenido generado por IA puede ser incorrecto.">
            <a:extLst>
              <a:ext uri="{FF2B5EF4-FFF2-40B4-BE49-F238E27FC236}">
                <a16:creationId xmlns:a16="http://schemas.microsoft.com/office/drawing/2014/main" id="{AC1DC8C0-ECA3-7137-FED2-E56FBCFBD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AC3E93B-EFB0-1DF9-25AA-D9008F604E4C}"/>
              </a:ext>
            </a:extLst>
          </p:cNvPr>
          <p:cNvSpPr/>
          <p:nvPr/>
        </p:nvSpPr>
        <p:spPr>
          <a:xfrm>
            <a:off x="-764088" y="857154"/>
            <a:ext cx="8141917" cy="9264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195;p33">
            <a:extLst>
              <a:ext uri="{FF2B5EF4-FFF2-40B4-BE49-F238E27FC236}">
                <a16:creationId xmlns:a16="http://schemas.microsoft.com/office/drawing/2014/main" id="{04860F68-167A-72FE-D1D0-995043E8E565}"/>
              </a:ext>
            </a:extLst>
          </p:cNvPr>
          <p:cNvSpPr txBox="1"/>
          <p:nvPr/>
        </p:nvSpPr>
        <p:spPr>
          <a:xfrm>
            <a:off x="468911" y="951052"/>
            <a:ext cx="594776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Conocimiento externo</a:t>
            </a:r>
            <a:endParaRPr sz="36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2201716F-E8E9-B0D2-F52E-F7D68ADEB2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40481" y="624931"/>
            <a:ext cx="5406110" cy="713383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6CC452C-2E60-34F5-7DCB-7BDFBF35732E}"/>
              </a:ext>
            </a:extLst>
          </p:cNvPr>
          <p:cNvSpPr txBox="1"/>
          <p:nvPr/>
        </p:nvSpPr>
        <p:spPr>
          <a:xfrm>
            <a:off x="2132669" y="2414095"/>
            <a:ext cx="8308258" cy="3586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2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Tendencias del mercado y del sector.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2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Innovación tecnológica y transformación digital.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sz="22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Cambios normativos y regulatorios.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2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Mejores prácticas y estándares de gestión.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2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Conocimiento del cliente y experiencia de usuario.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2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Desarrollo de talento y nuevas competencias.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200" dirty="0">
                <a:solidFill>
                  <a:schemeClr val="bg1"/>
                </a:solidFill>
                <a:latin typeface="Aktifo-A Book" panose="02000500000000000000" pitchFamily="2" charset="0"/>
                <a:ea typeface="Aktifo-A Book" panose="02000500000000000000" pitchFamily="2" charset="0"/>
              </a:rPr>
              <a:t>Conocimiento social, cultural y geopolítico.</a:t>
            </a:r>
            <a:endParaRPr lang="es-CO" sz="2200" dirty="0">
              <a:solidFill>
                <a:schemeClr val="bg1"/>
              </a:solidFill>
              <a:latin typeface="Aktifo-A Book" panose="02000500000000000000" pitchFamily="2" charset="0"/>
              <a:ea typeface="Aktifo-A Book" panose="02000500000000000000" pitchFamily="2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B0347D1-A750-9BE1-F277-432EC50CFF29}"/>
              </a:ext>
            </a:extLst>
          </p:cNvPr>
          <p:cNvSpPr/>
          <p:nvPr/>
        </p:nvSpPr>
        <p:spPr>
          <a:xfrm>
            <a:off x="2182097" y="2657476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9869728-22F4-AEC6-72EB-9B99449E517A}"/>
              </a:ext>
            </a:extLst>
          </p:cNvPr>
          <p:cNvSpPr/>
          <p:nvPr/>
        </p:nvSpPr>
        <p:spPr>
          <a:xfrm>
            <a:off x="2182097" y="3131259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EEF3CD3-1AFA-DC2A-FEE6-B7C0E290F111}"/>
              </a:ext>
            </a:extLst>
          </p:cNvPr>
          <p:cNvSpPr/>
          <p:nvPr/>
        </p:nvSpPr>
        <p:spPr>
          <a:xfrm>
            <a:off x="2182097" y="3691541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01AF57F-F177-7EB3-562A-387BE0A25E76}"/>
              </a:ext>
            </a:extLst>
          </p:cNvPr>
          <p:cNvSpPr/>
          <p:nvPr/>
        </p:nvSpPr>
        <p:spPr>
          <a:xfrm>
            <a:off x="2182097" y="4165324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148A40F-4568-D9E6-0C7E-98673A83C57F}"/>
              </a:ext>
            </a:extLst>
          </p:cNvPr>
          <p:cNvSpPr/>
          <p:nvPr/>
        </p:nvSpPr>
        <p:spPr>
          <a:xfrm>
            <a:off x="2182097" y="4685019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25566647-35F7-4339-D183-E5471BDD597D}"/>
              </a:ext>
            </a:extLst>
          </p:cNvPr>
          <p:cNvSpPr/>
          <p:nvPr/>
        </p:nvSpPr>
        <p:spPr>
          <a:xfrm>
            <a:off x="2182097" y="5158802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94BC85F-D48E-5BDC-0645-8109E4869179}"/>
              </a:ext>
            </a:extLst>
          </p:cNvPr>
          <p:cNvSpPr/>
          <p:nvPr/>
        </p:nvSpPr>
        <p:spPr>
          <a:xfrm>
            <a:off x="2182097" y="5668922"/>
            <a:ext cx="190236" cy="188951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4029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9777D-93BA-FABC-13E2-0A8D6C234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rma&#10;&#10;El contenido generado por IA puede ser incorrecto.">
            <a:extLst>
              <a:ext uri="{FF2B5EF4-FFF2-40B4-BE49-F238E27FC236}">
                <a16:creationId xmlns:a16="http://schemas.microsoft.com/office/drawing/2014/main" id="{2921CFC0-B0A5-3790-22E1-7510BF3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0FC86EA5-302A-2FB8-0EC5-9017DFFDA0F6}"/>
              </a:ext>
            </a:extLst>
          </p:cNvPr>
          <p:cNvSpPr/>
          <p:nvPr/>
        </p:nvSpPr>
        <p:spPr>
          <a:xfrm>
            <a:off x="-764088" y="857154"/>
            <a:ext cx="8375850" cy="92643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Google Shape;195;p33">
            <a:extLst>
              <a:ext uri="{FF2B5EF4-FFF2-40B4-BE49-F238E27FC236}">
                <a16:creationId xmlns:a16="http://schemas.microsoft.com/office/drawing/2014/main" id="{550240CB-8AA1-FB85-2AE7-24100ACD7018}"/>
              </a:ext>
            </a:extLst>
          </p:cNvPr>
          <p:cNvSpPr txBox="1"/>
          <p:nvPr/>
        </p:nvSpPr>
        <p:spPr>
          <a:xfrm>
            <a:off x="468911" y="951052"/>
            <a:ext cx="671036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3600" dirty="0">
                <a:solidFill>
                  <a:srgbClr val="4B227A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Conocimiento compartido</a:t>
            </a:r>
            <a:endParaRPr sz="3600" dirty="0">
              <a:solidFill>
                <a:srgbClr val="4B227A"/>
              </a:solidFill>
              <a:latin typeface="Aktifo-B Black" panose="02000A00000000000000" pitchFamily="2" charset="0"/>
              <a:ea typeface="Aktifo-B Black" panose="02000A00000000000000" pitchFamily="2" charset="0"/>
              <a:sym typeface="Helvetica Neue"/>
            </a:endParaRP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EEB82FEF-4C84-7436-2058-5244A383A9E4}"/>
              </a:ext>
            </a:extLst>
          </p:cNvPr>
          <p:cNvCxnSpPr>
            <a:cxnSpLocks/>
          </p:cNvCxnSpPr>
          <p:nvPr/>
        </p:nvCxnSpPr>
        <p:spPr>
          <a:xfrm>
            <a:off x="647724" y="3972090"/>
            <a:ext cx="10896552" cy="0"/>
          </a:xfrm>
          <a:prstGeom prst="line">
            <a:avLst/>
          </a:prstGeom>
          <a:ln w="57150">
            <a:solidFill>
              <a:schemeClr val="bg1"/>
            </a:solidFill>
            <a:headEnd type="oval"/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1E892881-BB97-EAAC-2746-ABA6C45CE9C2}"/>
              </a:ext>
            </a:extLst>
          </p:cNvPr>
          <p:cNvSpPr/>
          <p:nvPr/>
        </p:nvSpPr>
        <p:spPr>
          <a:xfrm>
            <a:off x="915708" y="3038100"/>
            <a:ext cx="1788882" cy="1776797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C064DBA6-1AF6-055C-CE26-495636FBDA4A}"/>
              </a:ext>
            </a:extLst>
          </p:cNvPr>
          <p:cNvSpPr/>
          <p:nvPr/>
        </p:nvSpPr>
        <p:spPr>
          <a:xfrm>
            <a:off x="3069916" y="3038100"/>
            <a:ext cx="1788882" cy="1776797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8" name="Gráfico 37">
            <a:extLst>
              <a:ext uri="{FF2B5EF4-FFF2-40B4-BE49-F238E27FC236}">
                <a16:creationId xmlns:a16="http://schemas.microsoft.com/office/drawing/2014/main" id="{A6C92CE3-EF69-4CB8-108F-6DA497A258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4506" y="386955"/>
            <a:ext cx="7118671" cy="6751437"/>
          </a:xfrm>
          <a:prstGeom prst="rect">
            <a:avLst/>
          </a:prstGeom>
        </p:spPr>
      </p:pic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46595347-9E57-F0E9-8C89-3812482E7167}"/>
              </a:ext>
            </a:extLst>
          </p:cNvPr>
          <p:cNvSpPr/>
          <p:nvPr/>
        </p:nvSpPr>
        <p:spPr>
          <a:xfrm>
            <a:off x="5224124" y="3038100"/>
            <a:ext cx="1788882" cy="1776797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3D9A79E-F535-D2B2-857E-2FB6CB266DB3}"/>
              </a:ext>
            </a:extLst>
          </p:cNvPr>
          <p:cNvSpPr/>
          <p:nvPr/>
        </p:nvSpPr>
        <p:spPr>
          <a:xfrm>
            <a:off x="7378332" y="3038100"/>
            <a:ext cx="1788882" cy="1776797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3CE26A72-C5FC-08B6-47FE-A1953AEFBE62}"/>
              </a:ext>
            </a:extLst>
          </p:cNvPr>
          <p:cNvSpPr/>
          <p:nvPr/>
        </p:nvSpPr>
        <p:spPr>
          <a:xfrm>
            <a:off x="9532542" y="3045534"/>
            <a:ext cx="1788882" cy="1776797"/>
          </a:xfrm>
          <a:prstGeom prst="roundRect">
            <a:avLst>
              <a:gd name="adj" fmla="val 20749"/>
            </a:avLst>
          </a:prstGeom>
          <a:solidFill>
            <a:srgbClr val="6BE9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E3786A0-3894-8849-0FAC-F59CE41DEBFC}"/>
              </a:ext>
            </a:extLst>
          </p:cNvPr>
          <p:cNvSpPr txBox="1"/>
          <p:nvPr/>
        </p:nvSpPr>
        <p:spPr>
          <a:xfrm>
            <a:off x="738383" y="4957153"/>
            <a:ext cx="214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Marketing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Digital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5AE7628-9348-C51B-D87D-9B9E436126C1}"/>
              </a:ext>
            </a:extLst>
          </p:cNvPr>
          <p:cNvSpPr txBox="1"/>
          <p:nvPr/>
        </p:nvSpPr>
        <p:spPr>
          <a:xfrm>
            <a:off x="2892591" y="4957152"/>
            <a:ext cx="214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Marketing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Tradicional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4328F7A-B380-C8AD-9C45-A0D8B41AE65B}"/>
              </a:ext>
            </a:extLst>
          </p:cNvPr>
          <p:cNvSpPr txBox="1"/>
          <p:nvPr/>
        </p:nvSpPr>
        <p:spPr>
          <a:xfrm>
            <a:off x="4964138" y="4957152"/>
            <a:ext cx="226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Marketing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Posicionamiento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8D3E851-D7DF-26CB-6C2A-536274428269}"/>
              </a:ext>
            </a:extLst>
          </p:cNvPr>
          <p:cNvSpPr txBox="1"/>
          <p:nvPr/>
        </p:nvSpPr>
        <p:spPr>
          <a:xfrm>
            <a:off x="7201007" y="4957151"/>
            <a:ext cx="214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Marketing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Relacional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233DE43-BB7C-AECA-92F6-3723C979CB14}"/>
              </a:ext>
            </a:extLst>
          </p:cNvPr>
          <p:cNvSpPr txBox="1"/>
          <p:nvPr/>
        </p:nvSpPr>
        <p:spPr>
          <a:xfrm>
            <a:off x="9355215" y="4957151"/>
            <a:ext cx="214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Marketing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dirty="0">
                <a:solidFill>
                  <a:schemeClr val="bg1"/>
                </a:solidFill>
                <a:latin typeface="Aktifo-B Black" panose="02000A00000000000000" pitchFamily="2" charset="0"/>
                <a:ea typeface="Aktifo-B Black" panose="02000A00000000000000" pitchFamily="2" charset="0"/>
                <a:sym typeface="Helvetica Neue"/>
              </a:rPr>
              <a:t>Social</a:t>
            </a:r>
            <a:endParaRPr lang="es-CO" dirty="0">
              <a:solidFill>
                <a:schemeClr val="bg1"/>
              </a:solidFill>
              <a:latin typeface="Aktifo-B Black" panose="02000A00000000000000" pitchFamily="2" charset="0"/>
              <a:ea typeface="Aktifo-B Black" panose="02000A00000000000000" pitchFamily="2" charset="0"/>
            </a:endParaRP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152C19E3-A21B-ABFC-06E5-57DC9CFB6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8648" y="3391065"/>
            <a:ext cx="1143000" cy="1162050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55097C77-8CCD-1DF5-1392-E48A7107B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92856" y="3429001"/>
            <a:ext cx="1143000" cy="114300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FC43D351-A32A-3B3D-49E7-3C20E6CA09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30328" y="3454165"/>
            <a:ext cx="1284892" cy="959533"/>
          </a:xfrm>
          <a:prstGeom prst="rect">
            <a:avLst/>
          </a:prstGeom>
        </p:spPr>
      </p:pic>
      <p:pic>
        <p:nvPicPr>
          <p:cNvPr id="35" name="Gráfico 34">
            <a:extLst>
              <a:ext uri="{FF2B5EF4-FFF2-40B4-BE49-F238E27FC236}">
                <a16:creationId xmlns:a16="http://schemas.microsoft.com/office/drawing/2014/main" id="{17097DAB-7915-B896-F381-137526BEAF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13869" y="3364440"/>
            <a:ext cx="1164262" cy="1124115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8B518811-80DA-DCB2-0B52-CAC13F58E8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64923" y="3407733"/>
            <a:ext cx="1124115" cy="11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297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7884</TotalTime>
  <Words>2791</Words>
  <Application>Microsoft Office PowerPoint</Application>
  <PresentationFormat>Panorámica</PresentationFormat>
  <Paragraphs>445</Paragraphs>
  <Slides>60</Slides>
  <Notes>11</Notes>
  <HiddenSlides>0</HiddenSlides>
  <MMClips>1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60</vt:i4>
      </vt:variant>
    </vt:vector>
  </HeadingPairs>
  <TitlesOfParts>
    <vt:vector size="78" baseType="lpstr">
      <vt:lpstr>Calibri Light</vt:lpstr>
      <vt:lpstr>Times New Roman</vt:lpstr>
      <vt:lpstr>Aktifo-A Medium</vt:lpstr>
      <vt:lpstr>Calibri</vt:lpstr>
      <vt:lpstr>Courier New</vt:lpstr>
      <vt:lpstr>Arial</vt:lpstr>
      <vt:lpstr>Montserrat</vt:lpstr>
      <vt:lpstr>Aktifo-B SemiBold</vt:lpstr>
      <vt:lpstr>Aktifo-A Light</vt:lpstr>
      <vt:lpstr>Aktifo-A Black</vt:lpstr>
      <vt:lpstr>AmsiPro-Ultra</vt:lpstr>
      <vt:lpstr>Aktifo-A Book</vt:lpstr>
      <vt:lpstr>Aktifo-B Black</vt:lpstr>
      <vt:lpstr>Verdana</vt:lpstr>
      <vt:lpstr>Aktifo-A Bold</vt:lpstr>
      <vt:lpstr>Aktifo-A ExtraBold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¿Por qué hablar de aprendizaje corporativo?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Aprendizaje con enfoque en competencias</vt:lpstr>
      <vt:lpstr>Presentación de PowerPoint</vt:lpstr>
      <vt:lpstr>Presentación de PowerPoint</vt:lpstr>
      <vt:lpstr>Presentación de PowerPoint</vt:lpstr>
      <vt:lpstr>Presentación de PowerPoint</vt:lpstr>
      <vt:lpstr>Nos da la pauta de para donde vamos</vt:lpstr>
      <vt:lpstr>Presentación de PowerPoint</vt:lpstr>
      <vt:lpstr>¿Cuáles competencias humanas continuar fortaleciendo?</vt:lpstr>
      <vt:lpstr>Competencias fundamentales en equilibrio</vt:lpstr>
      <vt:lpstr>Power Skills  Más Demandadas</vt:lpstr>
      <vt:lpstr>Presentación de PowerPoint</vt:lpstr>
      <vt:lpstr>Retos: posicionar aprendizaje de competencias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futuro no es de quien más sabe, sino de quien más rápido evoluciona.   Potenciemos la inteligencia organizacional y convirtamos el potencial humano y la IA en su mayor ventaja competitiva.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Diseño instruccional  y experiencias  de aprendizaje </vt:lpstr>
      <vt:lpstr>Presentación de PowerPoint</vt:lpstr>
      <vt:lpstr>Presentación de PowerPoint</vt:lpstr>
      <vt:lpstr>Diseño instruccional es…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Aprendizaje con Enfoque en Competencias</dc:title>
  <dc:creator>User</dc:creator>
  <cp:lastModifiedBy>Yuly Baron Ramirez</cp:lastModifiedBy>
  <cp:revision>104</cp:revision>
  <dcterms:created xsi:type="dcterms:W3CDTF">2026-01-14T14:26:23Z</dcterms:created>
  <dcterms:modified xsi:type="dcterms:W3CDTF">2026-01-28T04:05:43Z</dcterms:modified>
</cp:coreProperties>
</file>